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1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21" r:id="rId2"/>
    <p:sldId id="436" r:id="rId3"/>
    <p:sldId id="437" r:id="rId4"/>
    <p:sldId id="442" r:id="rId5"/>
    <p:sldId id="438" r:id="rId6"/>
    <p:sldId id="384" r:id="rId7"/>
    <p:sldId id="425" r:id="rId8"/>
    <p:sldId id="427" r:id="rId9"/>
    <p:sldId id="429" r:id="rId10"/>
    <p:sldId id="443" r:id="rId11"/>
    <p:sldId id="444" r:id="rId12"/>
    <p:sldId id="445" r:id="rId13"/>
    <p:sldId id="446" r:id="rId14"/>
    <p:sldId id="447" r:id="rId15"/>
    <p:sldId id="448" r:id="rId16"/>
    <p:sldId id="344" r:id="rId17"/>
  </p:sldIdLst>
  <p:sldSz cx="12801600" cy="9601200" type="A3"/>
  <p:notesSz cx="9929813" cy="6797675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1960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5968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9976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39845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7929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1937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10" autoAdjust="0"/>
    <p:restoredTop sz="91528" autoAdjust="0"/>
  </p:normalViewPr>
  <p:slideViewPr>
    <p:cSldViewPr showGuides="1">
      <p:cViewPr varScale="1">
        <p:scale>
          <a:sx n="48" d="100"/>
          <a:sy n="48" d="100"/>
        </p:scale>
        <p:origin x="1494" y="66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5139" y="0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EE2180AD-F95B-4E2A-AE49-17BE50D9A3D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84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5139" y="6456284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B9FE23F8-26C9-49DF-B685-1CFA4F33A7A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5139" y="0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7E8C4D92-457B-493A-A8B5-D30CB7373FF9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211" y="3228680"/>
            <a:ext cx="7943393" cy="3059600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84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5139" y="6456284"/>
            <a:ext cx="4302385" cy="340315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B4217813-2B01-4780-8BD6-538E40A127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46763" y="1920240"/>
            <a:ext cx="10992307" cy="2560320"/>
          </a:xfrm>
          <a:ln>
            <a:noFill/>
          </a:ln>
        </p:spPr>
        <p:txBody>
          <a:bodyPr vert="horz" tIns="0" rIns="2559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46762" y="4519950"/>
            <a:ext cx="10996574" cy="2453640"/>
          </a:xfrm>
        </p:spPr>
        <p:txBody>
          <a:bodyPr lIns="0" rIns="25598"/>
          <a:lstStyle>
            <a:lvl1pPr marL="0" marR="64135" indent="0" algn="r">
              <a:buNone/>
              <a:defRPr>
                <a:solidFill>
                  <a:schemeClr val="tx1"/>
                </a:solidFill>
              </a:defRPr>
            </a:lvl1pPr>
            <a:lvl2pPr marL="640080" indent="0" algn="ctr">
              <a:buNone/>
            </a:lvl2pPr>
            <a:lvl3pPr marL="1280160" indent="0" algn="ctr">
              <a:buNone/>
            </a:lvl3pPr>
            <a:lvl4pPr marL="1919605" indent="0" algn="ctr">
              <a:buNone/>
            </a:lvl4pPr>
            <a:lvl5pPr marL="2559685" indent="0" algn="ctr">
              <a:buNone/>
            </a:lvl5pPr>
            <a:lvl6pPr marL="3199765" indent="0" algn="ctr">
              <a:buNone/>
            </a:lvl6pPr>
            <a:lvl7pPr marL="3839845" indent="0" algn="ctr">
              <a:buNone/>
            </a:lvl7pPr>
            <a:lvl8pPr marL="4479290" indent="0" algn="ctr">
              <a:buNone/>
            </a:lvl8pPr>
            <a:lvl9pPr marL="511937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1280162"/>
            <a:ext cx="2880360" cy="7296468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1280162"/>
            <a:ext cx="8427720" cy="7296468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493" y="1843431"/>
            <a:ext cx="10881360" cy="190743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8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2493" y="3786531"/>
            <a:ext cx="10881360" cy="2113597"/>
          </a:xfrm>
        </p:spPr>
        <p:txBody>
          <a:bodyPr lIns="63994" rIns="63994" anchor="t"/>
          <a:lstStyle>
            <a:lvl1pPr marL="0" indent="0">
              <a:buNone/>
              <a:defRPr sz="3100">
                <a:solidFill>
                  <a:schemeClr val="tx1"/>
                </a:solidFill>
              </a:defRPr>
            </a:lvl1pPr>
            <a:lvl2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985723"/>
            <a:ext cx="11521440" cy="16002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688119"/>
            <a:ext cx="5654040" cy="6208776"/>
          </a:xfrm>
        </p:spPr>
        <p:txBody>
          <a:bodyPr/>
          <a:lstStyle>
            <a:lvl1pPr>
              <a:defRPr sz="36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688119"/>
            <a:ext cx="5654040" cy="6208776"/>
          </a:xfrm>
        </p:spPr>
        <p:txBody>
          <a:bodyPr/>
          <a:lstStyle>
            <a:lvl1pPr>
              <a:defRPr sz="36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985723"/>
            <a:ext cx="11521440" cy="1600200"/>
          </a:xfrm>
        </p:spPr>
        <p:txBody>
          <a:bodyPr tIns="63994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3" y="2597350"/>
            <a:ext cx="5656263" cy="923093"/>
          </a:xfrm>
        </p:spPr>
        <p:txBody>
          <a:bodyPr lIns="63994" tIns="0" rIns="63994" bIns="0" anchor="ctr">
            <a:noAutofit/>
          </a:bodyPr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503039" y="2603663"/>
            <a:ext cx="5658485" cy="916780"/>
          </a:xfrm>
        </p:spPr>
        <p:txBody>
          <a:bodyPr lIns="63994" tIns="0" rIns="63994" bIns="0" anchor="ctr"/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40083" y="3520440"/>
            <a:ext cx="5656263" cy="5384008"/>
          </a:xfrm>
        </p:spPr>
        <p:txBody>
          <a:bodyPr tIns="0"/>
          <a:lstStyle>
            <a:lvl1pPr>
              <a:defRPr sz="31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9" y="3520440"/>
            <a:ext cx="5658485" cy="5384008"/>
          </a:xfrm>
        </p:spPr>
        <p:txBody>
          <a:bodyPr tIns="0"/>
          <a:lstStyle>
            <a:lvl1pPr>
              <a:defRPr sz="31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985723"/>
            <a:ext cx="11628120" cy="1600200"/>
          </a:xfrm>
        </p:spPr>
        <p:txBody>
          <a:bodyPr vert="horz" tIns="6399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7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720093"/>
            <a:ext cx="3840480" cy="162687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60120" y="2346960"/>
            <a:ext cx="3840480" cy="6400800"/>
          </a:xfrm>
        </p:spPr>
        <p:txBody>
          <a:bodyPr lIns="25598" rIns="25598"/>
          <a:lstStyle>
            <a:lvl1pPr marL="0" indent="0" algn="l">
              <a:buNone/>
              <a:defRPr sz="2000"/>
            </a:lvl1pPr>
            <a:lvl2pPr indent="0" algn="l">
              <a:buNone/>
              <a:defRPr sz="1700"/>
            </a:lvl2pPr>
            <a:lvl3pPr indent="0" algn="l">
              <a:buNone/>
              <a:defRPr sz="1400"/>
            </a:lvl3pPr>
            <a:lvl4pPr indent="0" algn="l">
              <a:buNone/>
              <a:defRPr sz="1300"/>
            </a:lvl4pPr>
            <a:lvl5pPr indent="0" algn="l"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005072" y="2346960"/>
            <a:ext cx="7156451" cy="6400800"/>
          </a:xfrm>
        </p:spPr>
        <p:txBody>
          <a:bodyPr tIns="0"/>
          <a:lstStyle>
            <a:lvl1pPr>
              <a:defRPr sz="3900"/>
            </a:lvl1pPr>
            <a:lvl2pPr>
              <a:defRPr sz="3600"/>
            </a:lvl2pPr>
            <a:lvl3pPr>
              <a:defRPr sz="3400"/>
            </a:lvl3pPr>
            <a:lvl4pPr>
              <a:defRPr sz="2800"/>
            </a:lvl4pPr>
            <a:lvl5pPr>
              <a:defRPr sz="2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432056" y="1551308"/>
            <a:ext cx="7360920" cy="576072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985" tIns="63994" rIns="127985" bIns="63994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1205789" y="7503678"/>
            <a:ext cx="217627" cy="217627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985" tIns="63994" rIns="127985" bIns="63994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443" y="1647798"/>
            <a:ext cx="3097987" cy="2215669"/>
          </a:xfrm>
        </p:spPr>
        <p:txBody>
          <a:bodyPr vert="horz" lIns="63994" tIns="63994" rIns="63994" bIns="63994" anchor="b"/>
          <a:lstStyle>
            <a:lvl1pPr algn="l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3440" y="3960299"/>
            <a:ext cx="3093720" cy="3051048"/>
          </a:xfrm>
        </p:spPr>
        <p:txBody>
          <a:bodyPr lIns="89589" rIns="63994" bIns="63994" anchor="t"/>
          <a:lstStyle>
            <a:lvl1pPr marL="0" indent="0" algn="l">
              <a:spcBef>
                <a:spcPts val="350"/>
              </a:spcBef>
              <a:buFontTx/>
              <a:buNone/>
              <a:defRPr sz="18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8080" y="8898895"/>
            <a:ext cx="853440" cy="511175"/>
          </a:xfrm>
        </p:spPr>
        <p:txBody>
          <a:bodyPr/>
          <a:lstStyle/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880112" y="1679324"/>
            <a:ext cx="6464808" cy="5504688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5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/>
          <p:nvPr/>
        </p:nvSpPr>
        <p:spPr bwMode="auto">
          <a:xfrm flipV="1">
            <a:off x="-13336" y="8143240"/>
            <a:ext cx="12828271" cy="1457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7985" tIns="63994" rIns="127985" bIns="6399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/>
          <p:nvPr/>
        </p:nvSpPr>
        <p:spPr bwMode="auto">
          <a:xfrm flipV="1">
            <a:off x="6134101" y="8707760"/>
            <a:ext cx="6667500" cy="89344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7985" tIns="63994" rIns="127985" bIns="6399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13336" y="-10002"/>
            <a:ext cx="12828271" cy="1457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7985" tIns="63994" rIns="127985" bIns="6399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6134101" y="-10000"/>
            <a:ext cx="6667500" cy="89344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7985" tIns="63994" rIns="127985" bIns="63994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40080" y="985723"/>
            <a:ext cx="11521440" cy="1600200"/>
          </a:xfrm>
          <a:prstGeom prst="rect">
            <a:avLst/>
          </a:prstGeom>
        </p:spPr>
        <p:txBody>
          <a:bodyPr vert="horz" lIns="0" tIns="63994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40080" y="2709672"/>
            <a:ext cx="11521440" cy="6144768"/>
          </a:xfrm>
          <a:prstGeom prst="rect">
            <a:avLst/>
          </a:prstGeom>
        </p:spPr>
        <p:txBody>
          <a:bodyPr vert="horz" lIns="127985" tIns="63994" rIns="127985" bIns="63994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40080" y="8898895"/>
            <a:ext cx="2987040" cy="51117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B00DD5-071E-48CF-9A18-348E89CB8F03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733800" y="8898895"/>
            <a:ext cx="4693920" cy="51117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094720" y="8898895"/>
            <a:ext cx="1066800" cy="51117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DC9D18-2090-40B0-B815-4700319A0BC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6624" y="283371"/>
            <a:ext cx="12852767" cy="908914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7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84175" indent="-384175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95985" indent="-34544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indent="-34544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663700" indent="-294640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875" indent="-294640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1415" indent="-294640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2687955" indent="-25590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2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071495" indent="-255905" algn="l" rtl="0" eaLnBrk="1" latinLnBrk="0" hangingPunct="1">
        <a:spcBef>
          <a:spcPct val="20000"/>
        </a:spcBef>
        <a:buClr>
          <a:schemeClr val="tx2"/>
        </a:buClr>
        <a:buChar char="•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670" indent="-25590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196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5596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1997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8398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4792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1193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>
          <a:xfrm>
            <a:off x="553750" y="3504456"/>
            <a:ext cx="11593288" cy="4421291"/>
          </a:xfrm>
          <a:prstGeom prst="rect">
            <a:avLst/>
          </a:prstGeom>
        </p:spPr>
        <p:txBody>
          <a:bodyPr vert="horz" lIns="0" tIns="64001" rIns="0" bIns="0" anchor="b">
            <a:noAutofit/>
          </a:bodyPr>
          <a:lstStyle/>
          <a:p>
            <a:pPr algn="ctr" defTabSz="1280160">
              <a:spcBef>
                <a:spcPct val="0"/>
              </a:spcBef>
              <a:defRPr/>
            </a:pPr>
            <a:endParaRPr lang="ru-RU" sz="67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52" y="4039445"/>
            <a:ext cx="12550283" cy="2037467"/>
          </a:xfrm>
          <a:prstGeom prst="rect">
            <a:avLst/>
          </a:prstGeom>
        </p:spPr>
        <p:txBody>
          <a:bodyPr wrap="square" lIns="128001" tIns="64001" rIns="128001" bIns="64001">
            <a:spAutoFit/>
          </a:bodyPr>
          <a:lstStyle/>
          <a:p>
            <a:pPr algn="ctr"/>
            <a:r>
              <a:rPr lang="ru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«Особенности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образовательного процесса на уровне начального общего образования в 2025/2026 учебном году» 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2208" y="1081870"/>
            <a:ext cx="10945216" cy="156966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Круглый стол РМО 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учителей начальных классов в рамках Августовской конференции Спасского района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7786" y="8640560"/>
            <a:ext cx="10945216" cy="58477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2025 год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>
                <a:sym typeface="+mn-ea"/>
              </a:rPr>
              <a:t>Рекомендации</a:t>
            </a:r>
            <a:r>
              <a:rPr lang="en-US" altLang="ru-RU" sz="4000">
                <a:sym typeface="+mn-ea"/>
              </a:rPr>
              <a:t>:</a:t>
            </a:r>
            <a:r>
              <a:rPr lang="en-US" altLang="ru-RU" sz="4000"/>
              <a:t/>
            </a:r>
            <a:br>
              <a:rPr lang="en-US" altLang="ru-RU" sz="4000"/>
            </a:br>
            <a:endParaRPr lang="en-US" altLang="ru-RU" sz="40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7500" lnSpcReduction="20000"/>
          </a:bodyPr>
          <a:lstStyle/>
          <a:p>
            <a:r>
              <a:rPr lang="en-US" altLang="ru-RU"/>
              <a:t>1.</a:t>
            </a:r>
            <a:r>
              <a:rPr lang="en-US" altLang="en-US"/>
              <a:t>Проанализировать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западающие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вопросы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уровне</a:t>
            </a:r>
            <a:r>
              <a:rPr lang="en-US" altLang="ru-RU"/>
              <a:t> </a:t>
            </a:r>
            <a:r>
              <a:rPr lang="en-US" altLang="en-US"/>
              <a:t>школы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каждому</a:t>
            </a:r>
            <a:r>
              <a:rPr lang="en-US" altLang="ru-RU"/>
              <a:t> </a:t>
            </a:r>
            <a:r>
              <a:rPr lang="en-US" altLang="en-US"/>
              <a:t>классу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предмету</a:t>
            </a:r>
            <a:r>
              <a:rPr lang="en-US" altLang="ru-RU"/>
              <a:t>,</a:t>
            </a:r>
          </a:p>
          <a:p>
            <a:r>
              <a:rPr lang="en-US" altLang="ru-RU"/>
              <a:t>2.</a:t>
            </a:r>
            <a:r>
              <a:rPr lang="en-US" altLang="en-US"/>
              <a:t>Наметить</a:t>
            </a:r>
            <a:r>
              <a:rPr lang="en-US" altLang="ru-RU"/>
              <a:t> </a:t>
            </a:r>
            <a:r>
              <a:rPr lang="en-US" altLang="en-US"/>
              <a:t>пути</a:t>
            </a:r>
            <a:r>
              <a:rPr lang="en-US" altLang="ru-RU"/>
              <a:t> </a:t>
            </a:r>
            <a:r>
              <a:rPr lang="en-US" altLang="en-US"/>
              <a:t>работы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западающим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вопросам</a:t>
            </a:r>
            <a:r>
              <a:rPr lang="en-US" altLang="ru-RU"/>
              <a:t> </a:t>
            </a:r>
            <a:r>
              <a:rPr lang="en-US" altLang="en-US"/>
              <a:t>через</a:t>
            </a:r>
            <a:r>
              <a:rPr lang="en-US" altLang="ru-RU"/>
              <a:t> </a:t>
            </a:r>
            <a:r>
              <a:rPr lang="en-US" altLang="en-US"/>
              <a:t>семинары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практикумы</a:t>
            </a:r>
            <a:r>
              <a:rPr lang="en-US" altLang="ru-RU"/>
              <a:t> </a:t>
            </a:r>
            <a:r>
              <a:rPr lang="en-US" altLang="en-US"/>
              <a:t>ШМО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РМО</a:t>
            </a:r>
            <a:r>
              <a:rPr lang="en-US" altLang="ru-RU"/>
              <a:t>,</a:t>
            </a:r>
          </a:p>
          <a:p>
            <a:r>
              <a:rPr lang="en-US" altLang="ru-RU"/>
              <a:t>3.</a:t>
            </a:r>
            <a:r>
              <a:rPr lang="en-US" altLang="en-US"/>
              <a:t>Обратить</a:t>
            </a:r>
            <a:r>
              <a:rPr lang="en-US" altLang="ru-RU"/>
              <a:t> </a:t>
            </a:r>
            <a:r>
              <a:rPr lang="en-US" altLang="en-US"/>
              <a:t>внимание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несоответствие</a:t>
            </a:r>
            <a:r>
              <a:rPr lang="en-US" altLang="ru-RU"/>
              <a:t> </a:t>
            </a:r>
            <a:r>
              <a:rPr lang="en-US" altLang="en-US"/>
              <a:t>оценок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большей</a:t>
            </a:r>
            <a:r>
              <a:rPr lang="en-US" altLang="ru-RU"/>
              <a:t> </a:t>
            </a:r>
            <a:r>
              <a:rPr lang="en-US" altLang="en-US"/>
              <a:t>части</a:t>
            </a:r>
            <a:r>
              <a:rPr lang="en-US" altLang="ru-RU"/>
              <a:t> </a:t>
            </a:r>
            <a:r>
              <a:rPr lang="en-US" altLang="en-US"/>
              <a:t>предметов</a:t>
            </a:r>
            <a:r>
              <a:rPr lang="en-US" altLang="ru-RU"/>
              <a:t>: </a:t>
            </a:r>
            <a:r>
              <a:rPr lang="en-US" altLang="en-US"/>
              <a:t>Болгарской</a:t>
            </a:r>
            <a:r>
              <a:rPr lang="en-US" altLang="ru-RU"/>
              <a:t> </a:t>
            </a:r>
            <a:r>
              <a:rPr lang="en-US" altLang="en-US"/>
              <a:t>санаторной</a:t>
            </a:r>
            <a:r>
              <a:rPr lang="en-US" altLang="ru-RU"/>
              <a:t> </a:t>
            </a:r>
            <a:r>
              <a:rPr lang="en-US" altLang="en-US"/>
              <a:t>школе</a:t>
            </a:r>
            <a:r>
              <a:rPr lang="en-US" altLang="ru-RU"/>
              <a:t>, </a:t>
            </a:r>
            <a:r>
              <a:rPr lang="en-US" altLang="en-US"/>
              <a:t>Бураковская</a:t>
            </a:r>
            <a:r>
              <a:rPr lang="en-US" altLang="ru-RU"/>
              <a:t> </a:t>
            </a:r>
            <a:r>
              <a:rPr lang="en-US" altLang="en-US"/>
              <a:t>СОШ</a:t>
            </a:r>
            <a:r>
              <a:rPr lang="en-US" altLang="ru-RU"/>
              <a:t>,  </a:t>
            </a:r>
            <a:r>
              <a:rPr lang="en-US" altLang="en-US"/>
              <a:t>Трёхозёрской</a:t>
            </a:r>
            <a:r>
              <a:rPr lang="en-US" altLang="ru-RU"/>
              <a:t> </a:t>
            </a:r>
            <a:r>
              <a:rPr lang="en-US" altLang="en-US"/>
              <a:t>СОШ</a:t>
            </a:r>
            <a:r>
              <a:rPr lang="en-US" altLang="ru-RU"/>
              <a:t>, </a:t>
            </a:r>
            <a:r>
              <a:rPr lang="en-US" altLang="en-US"/>
              <a:t>БСОШ</a:t>
            </a:r>
            <a:r>
              <a:rPr lang="en-US" altLang="ru-RU"/>
              <a:t> </a:t>
            </a:r>
            <a:r>
              <a:rPr lang="" altLang="en-US"/>
              <a:t>№</a:t>
            </a:r>
            <a:r>
              <a:rPr lang="en-US" altLang="ru-RU"/>
              <a:t>1, </a:t>
            </a:r>
            <a:r>
              <a:rPr lang="en-US" altLang="en-US"/>
              <a:t>БСОШ</a:t>
            </a:r>
            <a:r>
              <a:rPr lang="en-US" altLang="ru-RU"/>
              <a:t>  </a:t>
            </a:r>
            <a:r>
              <a:rPr lang="" altLang="en-US"/>
              <a:t>№</a:t>
            </a:r>
            <a:r>
              <a:rPr lang="en-US" altLang="ru-RU"/>
              <a:t>2. </a:t>
            </a:r>
            <a:r>
              <a:rPr lang="en-US" altLang="en-US"/>
              <a:t>Выявить</a:t>
            </a:r>
            <a:r>
              <a:rPr lang="en-US" altLang="ru-RU"/>
              <a:t> </a:t>
            </a:r>
            <a:r>
              <a:rPr lang="en-US" altLang="en-US"/>
              <a:t>проблемы</a:t>
            </a:r>
            <a:r>
              <a:rPr lang="en-US" altLang="ru-RU"/>
              <a:t> </a:t>
            </a:r>
            <a:r>
              <a:rPr lang="en-US" altLang="en-US"/>
              <a:t>несоответствия</a:t>
            </a:r>
            <a:r>
              <a:rPr lang="en-US" altLang="ru-RU"/>
              <a:t>  </a:t>
            </a:r>
            <a:r>
              <a:rPr lang="en-US" altLang="en-US"/>
              <a:t>текущей</a:t>
            </a:r>
            <a:r>
              <a:rPr lang="en-US" altLang="ru-RU"/>
              <a:t> </a:t>
            </a:r>
            <a:r>
              <a:rPr lang="en-US" altLang="en-US"/>
              <a:t>оценки</a:t>
            </a:r>
            <a:r>
              <a:rPr lang="en-US" altLang="ru-RU"/>
              <a:t> </a:t>
            </a:r>
            <a:r>
              <a:rPr lang="en-US" altLang="en-US"/>
              <a:t>результатам</a:t>
            </a:r>
            <a:r>
              <a:rPr lang="en-US" altLang="ru-RU"/>
              <a:t> </a:t>
            </a:r>
            <a:r>
              <a:rPr lang="en-US" altLang="en-US"/>
              <a:t>ВПР</a:t>
            </a:r>
          </a:p>
          <a:p>
            <a:r>
              <a:rPr lang="en-US" altLang="ru-RU"/>
              <a:t>4.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допускать</a:t>
            </a:r>
            <a:r>
              <a:rPr lang="en-US" altLang="ru-RU"/>
              <a:t> </a:t>
            </a:r>
            <a:r>
              <a:rPr lang="en-US" altLang="en-US"/>
              <a:t>завышения</a:t>
            </a:r>
            <a:r>
              <a:rPr lang="en-US" altLang="ru-RU"/>
              <a:t> </a:t>
            </a:r>
            <a:r>
              <a:rPr lang="en-US" altLang="en-US"/>
              <a:t>оценок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контролировать</a:t>
            </a:r>
            <a:r>
              <a:rPr lang="en-US" altLang="ru-RU"/>
              <a:t> </a:t>
            </a:r>
            <a:r>
              <a:rPr lang="en-US" altLang="en-US"/>
              <a:t>объективность</a:t>
            </a:r>
            <a:r>
              <a:rPr lang="en-US" altLang="ru-RU"/>
              <a:t> </a:t>
            </a:r>
            <a:r>
              <a:rPr lang="en-US" altLang="en-US"/>
              <a:t>проведения</a:t>
            </a:r>
            <a:r>
              <a:rPr lang="en-US" altLang="ru-RU"/>
              <a:t> </a:t>
            </a:r>
            <a:r>
              <a:rPr lang="en-US" altLang="en-US"/>
              <a:t>ВПР</a:t>
            </a:r>
          </a:p>
          <a:p>
            <a:r>
              <a:rPr lang="en-US" altLang="ru-RU"/>
              <a:t>5.</a:t>
            </a:r>
            <a:r>
              <a:rPr lang="en-US" altLang="en-US"/>
              <a:t>Составить</a:t>
            </a:r>
            <a:r>
              <a:rPr lang="en-US" altLang="ru-RU"/>
              <a:t> </a:t>
            </a:r>
            <a:r>
              <a:rPr lang="en-US" altLang="en-US"/>
              <a:t>план</a:t>
            </a:r>
            <a:r>
              <a:rPr lang="en-US" altLang="ru-RU"/>
              <a:t> </a:t>
            </a:r>
            <a:r>
              <a:rPr lang="en-US" altLang="en-US"/>
              <a:t>повышения</a:t>
            </a:r>
            <a:r>
              <a:rPr lang="en-US" altLang="ru-RU"/>
              <a:t> </a:t>
            </a:r>
            <a:r>
              <a:rPr lang="en-US" altLang="en-US"/>
              <a:t>качества</a:t>
            </a:r>
            <a:r>
              <a:rPr lang="en-US" altLang="ru-RU"/>
              <a:t> </a:t>
            </a:r>
            <a:r>
              <a:rPr lang="en-US" altLang="en-US"/>
              <a:t>выполнения</a:t>
            </a:r>
            <a:r>
              <a:rPr lang="en-US" altLang="ru-RU"/>
              <a:t> </a:t>
            </a:r>
            <a:r>
              <a:rPr lang="en-US" altLang="en-US"/>
              <a:t>ВПР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каждой</a:t>
            </a:r>
            <a:r>
              <a:rPr lang="en-US" altLang="ru-RU"/>
              <a:t> </a:t>
            </a:r>
            <a:r>
              <a:rPr lang="en-US" altLang="en-US"/>
              <a:t>школе</a:t>
            </a:r>
            <a:r>
              <a:rPr lang="en-US" altLang="ru-RU"/>
              <a:t>.</a:t>
            </a:r>
            <a:r>
              <a:rPr lang="" altLang="en-US"/>
              <a:t>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45">
                <a:sym typeface="+mn-ea"/>
              </a:rPr>
              <a:t>Рекомендации</a:t>
            </a:r>
            <a:r>
              <a:rPr lang="en-US" altLang="ru-RU" sz="4445">
                <a:sym typeface="+mn-ea"/>
              </a:rPr>
              <a:t>:</a:t>
            </a:r>
            <a:r>
              <a:rPr lang="en-US" altLang="ru-RU" sz="4445"/>
              <a:t/>
            </a:r>
            <a:br>
              <a:rPr lang="en-US" altLang="ru-RU" sz="4445"/>
            </a:br>
            <a:endParaRPr lang="en-US" altLang="ru-RU" sz="4445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/>
              <a:t>1. </a:t>
            </a:r>
            <a:r>
              <a:rPr lang="en-US" altLang="en-US"/>
              <a:t>Создать</a:t>
            </a:r>
            <a:r>
              <a:rPr lang="en-US" altLang="ru-RU"/>
              <a:t> </a:t>
            </a:r>
            <a:r>
              <a:rPr lang="en-US" altLang="en-US"/>
              <a:t>условия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активизации</a:t>
            </a:r>
            <a:r>
              <a:rPr lang="en-US" altLang="ru-RU"/>
              <a:t> </a:t>
            </a:r>
            <a:r>
              <a:rPr lang="en-US" altLang="en-US"/>
              <a:t>участия</a:t>
            </a:r>
            <a:r>
              <a:rPr lang="en-US" altLang="ru-RU"/>
              <a:t> </a:t>
            </a:r>
            <a:r>
              <a:rPr lang="en-US" altLang="en-US"/>
              <a:t>учителей</a:t>
            </a:r>
            <a:r>
              <a:rPr lang="en-US" altLang="ru-RU"/>
              <a:t> </a:t>
            </a:r>
            <a:r>
              <a:rPr lang="" altLang="en-US"/>
              <a:t> 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профессиональных</a:t>
            </a:r>
            <a:r>
              <a:rPr lang="en-US" altLang="ru-RU"/>
              <a:t> </a:t>
            </a:r>
            <a:r>
              <a:rPr lang="en-US" altLang="en-US"/>
              <a:t>конкурсах</a:t>
            </a:r>
            <a:r>
              <a:rPr lang="en-US" altLang="ru-RU"/>
              <a:t> </a:t>
            </a:r>
            <a:r>
              <a:rPr lang="en-US" altLang="en-US"/>
              <a:t>муниципального</a:t>
            </a:r>
            <a:r>
              <a:rPr lang="en-US" altLang="ru-RU"/>
              <a:t>, </a:t>
            </a:r>
            <a:r>
              <a:rPr lang="en-US" altLang="en-US"/>
              <a:t>регионального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всероссийского</a:t>
            </a:r>
            <a:r>
              <a:rPr lang="en-US" altLang="ru-RU"/>
              <a:t> </a:t>
            </a:r>
            <a:r>
              <a:rPr lang="en-US" altLang="en-US"/>
              <a:t>уровней</a:t>
            </a:r>
            <a:r>
              <a:rPr lang="en-US" altLang="ru-RU"/>
              <a:t>.</a:t>
            </a:r>
          </a:p>
          <a:p>
            <a:r>
              <a:rPr lang="en-US" altLang="ru-RU"/>
              <a:t>2. </a:t>
            </a:r>
            <a:r>
              <a:rPr lang="en-US" altLang="en-US"/>
              <a:t>Отслеживать</a:t>
            </a:r>
            <a:r>
              <a:rPr lang="en-US" altLang="ru-RU"/>
              <a:t> </a:t>
            </a:r>
            <a:r>
              <a:rPr lang="en-US" altLang="en-US"/>
              <a:t>работу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накоплению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обобщению</a:t>
            </a:r>
            <a:r>
              <a:rPr lang="en-US" altLang="ru-RU"/>
              <a:t> </a:t>
            </a:r>
            <a:r>
              <a:rPr lang="en-US" altLang="en-US"/>
              <a:t>передового</a:t>
            </a:r>
            <a:r>
              <a:rPr lang="en-US" altLang="ru-RU"/>
              <a:t> </a:t>
            </a:r>
            <a:r>
              <a:rPr lang="en-US" altLang="en-US"/>
              <a:t>педагогического</a:t>
            </a:r>
            <a:r>
              <a:rPr lang="en-US" altLang="ru-RU"/>
              <a:t> </a:t>
            </a:r>
            <a:r>
              <a:rPr lang="en-US" altLang="en-US"/>
              <a:t>опыта</a:t>
            </a:r>
            <a:r>
              <a:rPr lang="en-US" altLang="ru-RU"/>
              <a:t>. </a:t>
            </a:r>
            <a:r>
              <a:rPr lang="" altLang="en-US"/>
              <a:t> </a:t>
            </a:r>
          </a:p>
          <a:p>
            <a:r>
              <a:rPr lang="en-US" altLang="ru-RU"/>
              <a:t>3. </a:t>
            </a:r>
            <a:r>
              <a:rPr lang="" altLang="en-US"/>
              <a:t> </a:t>
            </a:r>
            <a:r>
              <a:rPr lang="en-US" altLang="en-US"/>
              <a:t>Рекомендовать</a:t>
            </a:r>
            <a:r>
              <a:rPr lang="en-US" altLang="ru-RU"/>
              <a:t> </a:t>
            </a:r>
            <a:r>
              <a:rPr lang="en-US" altLang="en-US"/>
              <a:t>педагогам</a:t>
            </a:r>
            <a:r>
              <a:rPr lang="en-US" altLang="ru-RU"/>
              <a:t> </a:t>
            </a:r>
            <a:r>
              <a:rPr lang="en-US" altLang="en-US"/>
              <a:t>школ</a:t>
            </a:r>
            <a:r>
              <a:rPr lang="en-US" altLang="ru-RU"/>
              <a:t> </a:t>
            </a:r>
            <a:r>
              <a:rPr lang="en-US" altLang="en-US"/>
              <a:t>обобщить</a:t>
            </a:r>
            <a:r>
              <a:rPr lang="en-US" altLang="ru-RU"/>
              <a:t> </a:t>
            </a:r>
            <a:r>
              <a:rPr lang="en-US" altLang="en-US"/>
              <a:t>свой</a:t>
            </a:r>
            <a:r>
              <a:rPr lang="en-US" altLang="ru-RU"/>
              <a:t> </a:t>
            </a:r>
            <a:r>
              <a:rPr lang="en-US" altLang="en-US"/>
              <a:t>педагогический</a:t>
            </a:r>
            <a:r>
              <a:rPr lang="en-US" altLang="ru-RU"/>
              <a:t> </a:t>
            </a:r>
            <a:r>
              <a:rPr lang="en-US" altLang="en-US"/>
              <a:t>опыт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" altLang="en-US"/>
              <a:t> </a:t>
            </a:r>
            <a:r>
              <a:rPr lang="en-US" altLang="ru-RU"/>
              <a:t> </a:t>
            </a:r>
            <a:r>
              <a:rPr lang="" altLang="en-US"/>
              <a:t> </a:t>
            </a:r>
            <a:r>
              <a:rPr lang="en-US" altLang="ru-RU"/>
              <a:t> </a:t>
            </a:r>
            <a:r>
              <a:rPr lang="" altLang="en-US"/>
              <a:t> </a:t>
            </a:r>
            <a:r>
              <a:rPr lang="en-US" altLang="ru-RU"/>
              <a:t> </a:t>
            </a:r>
            <a:r>
              <a:rPr lang="en-US" altLang="en-US"/>
              <a:t>районном</a:t>
            </a:r>
            <a:r>
              <a:rPr lang="en-US" altLang="ru-RU"/>
              <a:t> </a:t>
            </a:r>
            <a:r>
              <a:rPr lang="en-US" altLang="en-US"/>
              <a:t>уровне</a:t>
            </a:r>
            <a:r>
              <a:rPr lang="en-US" altLang="ru-RU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45">
                <a:sym typeface="+mn-ea"/>
              </a:rPr>
              <a:t>задачи</a:t>
            </a:r>
            <a:r>
              <a:rPr lang="en-US" altLang="ru-RU" sz="4445">
                <a:sym typeface="+mn-ea"/>
              </a:rPr>
              <a:t> </a:t>
            </a:r>
            <a:r>
              <a:rPr lang="en-US" altLang="en-US" sz="4445">
                <a:sym typeface="+mn-ea"/>
              </a:rPr>
              <a:t>на</a:t>
            </a:r>
            <a:r>
              <a:rPr lang="en-US" altLang="ru-RU" sz="4445">
                <a:sym typeface="+mn-ea"/>
              </a:rPr>
              <a:t> 2025- 2026 </a:t>
            </a:r>
            <a:r>
              <a:rPr lang="en-US" altLang="en-US" sz="4445">
                <a:sym typeface="+mn-ea"/>
              </a:rPr>
              <a:t>учебный</a:t>
            </a:r>
            <a:r>
              <a:rPr lang="en-US" altLang="ru-RU" sz="4445">
                <a:sym typeface="+mn-ea"/>
              </a:rPr>
              <a:t> </a:t>
            </a:r>
            <a:r>
              <a:rPr lang="en-US" altLang="en-US" sz="4445">
                <a:sym typeface="+mn-ea"/>
              </a:rPr>
              <a:t>год</a:t>
            </a:r>
            <a:r>
              <a:rPr lang="en-US" altLang="ru-RU" sz="4445">
                <a:sym typeface="+mn-ea"/>
              </a:rPr>
              <a:t>:</a:t>
            </a:r>
            <a:endParaRPr lang="ru-RU" altLang="en-US" sz="4445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568325" y="3072130"/>
            <a:ext cx="11521440" cy="5793105"/>
          </a:xfrm>
        </p:spPr>
        <p:txBody>
          <a:bodyPr>
            <a:normAutofit fontScale="57500" lnSpcReduction="10000"/>
          </a:bodyPr>
          <a:lstStyle/>
          <a:p>
            <a:r>
              <a:rPr lang="" altLang="en-US" sz="4000"/>
              <a:t> </a:t>
            </a:r>
            <a:r>
              <a:rPr lang="en-US" altLang="ru-RU" sz="4000"/>
              <a:t> -</a:t>
            </a:r>
            <a:r>
              <a:rPr lang="en-US" altLang="en-US" sz="4000"/>
              <a:t>уделять</a:t>
            </a:r>
            <a:r>
              <a:rPr lang="en-US" altLang="ru-RU" sz="4000"/>
              <a:t> </a:t>
            </a:r>
            <a:r>
              <a:rPr lang="en-US" altLang="en-US" sz="4000"/>
              <a:t>особое</a:t>
            </a:r>
            <a:r>
              <a:rPr lang="en-US" altLang="ru-RU" sz="4000"/>
              <a:t> </a:t>
            </a:r>
            <a:r>
              <a:rPr lang="en-US" altLang="en-US" sz="4000"/>
              <a:t>внимание</a:t>
            </a:r>
            <a:r>
              <a:rPr lang="en-US" altLang="ru-RU" sz="4000"/>
              <a:t> </a:t>
            </a:r>
            <a:r>
              <a:rPr lang="en-US" altLang="en-US" sz="4000"/>
              <a:t>совершенствованию</a:t>
            </a:r>
            <a:r>
              <a:rPr lang="en-US" altLang="ru-RU" sz="4000"/>
              <a:t> </a:t>
            </a:r>
            <a:r>
              <a:rPr lang="en-US" altLang="en-US" sz="4000"/>
              <a:t>форм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методов</a:t>
            </a:r>
            <a:r>
              <a:rPr lang="en-US" altLang="ru-RU" sz="4000"/>
              <a:t> </a:t>
            </a:r>
            <a:r>
              <a:rPr lang="en-US" altLang="en-US" sz="4000"/>
              <a:t>организации</a:t>
            </a:r>
            <a:r>
              <a:rPr lang="en-US" altLang="ru-RU" sz="4000"/>
              <a:t> </a:t>
            </a:r>
            <a:r>
              <a:rPr lang="en-US" altLang="en-US" sz="4000"/>
              <a:t>уроков</a:t>
            </a:r>
            <a:r>
              <a:rPr lang="en-US" altLang="ru-RU" sz="4000"/>
              <a:t>;</a:t>
            </a:r>
          </a:p>
          <a:p>
            <a:r>
              <a:rPr lang="" altLang="en-US" sz="4000"/>
              <a:t> </a:t>
            </a:r>
            <a:r>
              <a:rPr lang="en-US" altLang="ru-RU" sz="4000"/>
              <a:t>- </a:t>
            </a:r>
            <a:r>
              <a:rPr lang="en-US" altLang="en-US" sz="4000"/>
              <a:t>вести</a:t>
            </a:r>
            <a:r>
              <a:rPr lang="en-US" altLang="ru-RU" sz="4000"/>
              <a:t> </a:t>
            </a:r>
            <a:r>
              <a:rPr lang="en-US" altLang="en-US" sz="4000"/>
              <a:t>работу</a:t>
            </a:r>
            <a:r>
              <a:rPr lang="en-US" altLang="ru-RU" sz="4000"/>
              <a:t>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соответствии</a:t>
            </a:r>
            <a:r>
              <a:rPr lang="en-US" altLang="ru-RU" sz="4000"/>
              <a:t> </a:t>
            </a:r>
            <a:r>
              <a:rPr lang="en-US" altLang="en-US" sz="4000"/>
              <a:t>с</a:t>
            </a:r>
            <a:r>
              <a:rPr lang="en-US" altLang="ru-RU" sz="4000"/>
              <a:t> </a:t>
            </a:r>
            <a:r>
              <a:rPr lang="en-US" altLang="en-US" sz="4000"/>
              <a:t>индивидуальным</a:t>
            </a:r>
            <a:r>
              <a:rPr lang="en-US" altLang="ru-RU" sz="4000"/>
              <a:t> </a:t>
            </a:r>
            <a:r>
              <a:rPr lang="en-US" altLang="en-US" sz="4000"/>
              <a:t>темпом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en-US" altLang="en-US" sz="4000"/>
              <a:t>уровнем</a:t>
            </a:r>
            <a:r>
              <a:rPr lang="en-US" altLang="ru-RU" sz="4000"/>
              <a:t> </a:t>
            </a:r>
            <a:r>
              <a:rPr lang="en-US" altLang="en-US" sz="4000"/>
              <a:t>развития</a:t>
            </a:r>
            <a:r>
              <a:rPr lang="en-US" altLang="ru-RU" sz="4000"/>
              <a:t> </a:t>
            </a:r>
            <a:r>
              <a:rPr lang="en-US" altLang="en-US" sz="4000"/>
              <a:t>учащихся</a:t>
            </a:r>
            <a:r>
              <a:rPr lang="en-US" altLang="ru-RU" sz="4000"/>
              <a:t>;</a:t>
            </a:r>
          </a:p>
          <a:p>
            <a:r>
              <a:rPr lang="" altLang="en-US" sz="4000"/>
              <a:t> </a:t>
            </a:r>
            <a:r>
              <a:rPr lang="en-US" altLang="ru-RU" sz="4000"/>
              <a:t>-</a:t>
            </a:r>
            <a:r>
              <a:rPr lang="en-US" altLang="en-US" sz="4000"/>
              <a:t>спланировать</a:t>
            </a:r>
            <a:r>
              <a:rPr lang="en-US" altLang="ru-RU" sz="4000"/>
              <a:t> </a:t>
            </a:r>
            <a:r>
              <a:rPr lang="en-US" altLang="en-US" sz="4000"/>
              <a:t>взаимопосещение</a:t>
            </a:r>
            <a:r>
              <a:rPr lang="en-US" altLang="ru-RU" sz="4000"/>
              <a:t> </a:t>
            </a:r>
            <a:r>
              <a:rPr lang="en-US" altLang="en-US" sz="4000"/>
              <a:t>уроков</a:t>
            </a:r>
            <a:r>
              <a:rPr lang="en-US" altLang="ru-RU" sz="4000"/>
              <a:t> </a:t>
            </a:r>
            <a:r>
              <a:rPr lang="en-US" altLang="en-US" sz="4000"/>
              <a:t>с</a:t>
            </a:r>
            <a:r>
              <a:rPr lang="en-US" altLang="ru-RU" sz="4000"/>
              <a:t> </a:t>
            </a:r>
            <a:r>
              <a:rPr lang="en-US" altLang="en-US" sz="4000"/>
              <a:t>учетом</a:t>
            </a:r>
            <a:r>
              <a:rPr lang="en-US" altLang="ru-RU" sz="4000"/>
              <a:t> </a:t>
            </a:r>
            <a:r>
              <a:rPr lang="en-US" altLang="en-US" sz="4000"/>
              <a:t>индивидуальных</a:t>
            </a:r>
            <a:r>
              <a:rPr lang="en-US" altLang="ru-RU" sz="4000"/>
              <a:t> </a:t>
            </a:r>
            <a:r>
              <a:rPr lang="en-US" altLang="en-US" sz="4000"/>
              <a:t>потребностей</a:t>
            </a:r>
            <a:r>
              <a:rPr lang="en-US" altLang="ru-RU" sz="4000"/>
              <a:t> </a:t>
            </a:r>
            <a:r>
              <a:rPr lang="en-US" altLang="en-US" sz="4000"/>
              <a:t>учителей</a:t>
            </a:r>
            <a:r>
              <a:rPr lang="en-US" altLang="ru-RU" sz="4000"/>
              <a:t>;</a:t>
            </a:r>
          </a:p>
          <a:p>
            <a:r>
              <a:rPr lang="" altLang="en-US" sz="4000"/>
              <a:t> </a:t>
            </a:r>
            <a:r>
              <a:rPr lang="en-US" altLang="ru-RU" sz="4000"/>
              <a:t>-</a:t>
            </a:r>
            <a:r>
              <a:rPr lang="en-US" altLang="en-US" sz="4000"/>
              <a:t>продолжить</a:t>
            </a:r>
            <a:r>
              <a:rPr lang="en-US" altLang="ru-RU" sz="4000"/>
              <a:t> </a:t>
            </a:r>
            <a:r>
              <a:rPr lang="en-US" altLang="en-US" sz="4000"/>
              <a:t>работу</a:t>
            </a:r>
            <a:r>
              <a:rPr lang="en-US" altLang="ru-RU" sz="4000"/>
              <a:t> </a:t>
            </a:r>
            <a:r>
              <a:rPr lang="en-US" altLang="en-US" sz="4000"/>
              <a:t>с</a:t>
            </a:r>
            <a:r>
              <a:rPr lang="en-US" altLang="ru-RU" sz="4000"/>
              <a:t> </a:t>
            </a:r>
            <a:r>
              <a:rPr lang="en-US" altLang="en-US" sz="4000"/>
              <a:t>мотивированными</a:t>
            </a:r>
            <a:r>
              <a:rPr lang="en-US" altLang="ru-RU" sz="4000"/>
              <a:t> </a:t>
            </a:r>
            <a:r>
              <a:rPr lang="en-US" altLang="en-US" sz="4000"/>
              <a:t>детьми</a:t>
            </a:r>
            <a:r>
              <a:rPr lang="en-US" altLang="ru-RU" sz="4000"/>
              <a:t>;</a:t>
            </a:r>
          </a:p>
          <a:p>
            <a:r>
              <a:rPr lang="" altLang="en-US" sz="4000"/>
              <a:t> </a:t>
            </a:r>
            <a:r>
              <a:rPr lang="en-US" altLang="ru-RU" sz="4000"/>
              <a:t>- </a:t>
            </a:r>
            <a:r>
              <a:rPr lang="en-US" altLang="en-US" sz="4000"/>
              <a:t>работать</a:t>
            </a:r>
            <a:r>
              <a:rPr lang="en-US" altLang="ru-RU" sz="4000"/>
              <a:t> </a:t>
            </a:r>
            <a:r>
              <a:rPr lang="en-US" altLang="en-US" sz="4000"/>
              <a:t>над</a:t>
            </a:r>
            <a:r>
              <a:rPr lang="en-US" altLang="ru-RU" sz="4000"/>
              <a:t> </a:t>
            </a:r>
            <a:r>
              <a:rPr lang="en-US" altLang="en-US" sz="4000"/>
              <a:t>индивидуальной</a:t>
            </a:r>
            <a:r>
              <a:rPr lang="en-US" altLang="ru-RU" sz="4000"/>
              <a:t> </a:t>
            </a:r>
            <a:r>
              <a:rPr lang="en-US" altLang="en-US" sz="4000"/>
              <a:t>темой</a:t>
            </a:r>
            <a:r>
              <a:rPr lang="en-US" altLang="ru-RU" sz="4000"/>
              <a:t> </a:t>
            </a:r>
            <a:r>
              <a:rPr lang="en-US" altLang="en-US" sz="4000"/>
              <a:t>по</a:t>
            </a:r>
            <a:r>
              <a:rPr lang="en-US" altLang="ru-RU" sz="4000"/>
              <a:t> </a:t>
            </a:r>
            <a:r>
              <a:rPr lang="en-US" altLang="en-US" sz="4000"/>
              <a:t>самообразованию</a:t>
            </a:r>
            <a:r>
              <a:rPr lang="en-US" altLang="ru-RU" sz="4000"/>
              <a:t>;</a:t>
            </a:r>
          </a:p>
          <a:p>
            <a:r>
              <a:rPr lang="" altLang="en-US" sz="4000"/>
              <a:t> </a:t>
            </a:r>
            <a:r>
              <a:rPr lang="en-US" altLang="ru-RU" sz="4000"/>
              <a:t>-</a:t>
            </a:r>
            <a:r>
              <a:rPr lang="en-US" altLang="en-US" sz="4000"/>
              <a:t>совершенствовать</a:t>
            </a:r>
            <a:r>
              <a:rPr lang="en-US" altLang="ru-RU" sz="4000"/>
              <a:t> </a:t>
            </a:r>
            <a:r>
              <a:rPr lang="en-US" altLang="en-US" sz="4000"/>
              <a:t>методический</a:t>
            </a:r>
            <a:r>
              <a:rPr lang="en-US" altLang="ru-RU" sz="4000"/>
              <a:t> </a:t>
            </a:r>
            <a:r>
              <a:rPr lang="en-US" altLang="en-US" sz="4000"/>
              <a:t>уровень</a:t>
            </a:r>
            <a:r>
              <a:rPr lang="en-US" altLang="ru-RU" sz="4000"/>
              <a:t> </a:t>
            </a:r>
            <a:r>
              <a:rPr lang="en-US" altLang="en-US" sz="4000"/>
              <a:t>педагогов</a:t>
            </a:r>
            <a:r>
              <a:rPr lang="en-US" altLang="ru-RU" sz="4000"/>
              <a:t>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овладении</a:t>
            </a:r>
            <a:r>
              <a:rPr lang="en-US" altLang="ru-RU" sz="4000"/>
              <a:t> </a:t>
            </a:r>
            <a:r>
              <a:rPr lang="en-US" altLang="en-US" sz="4000"/>
              <a:t>новыми</a:t>
            </a:r>
            <a:r>
              <a:rPr lang="en-US" altLang="ru-RU" sz="4000"/>
              <a:t> </a:t>
            </a:r>
            <a:r>
              <a:rPr lang="en-US" altLang="en-US" sz="4000"/>
              <a:t>педагогическими</a:t>
            </a:r>
            <a:r>
              <a:rPr lang="en-US" altLang="ru-RU" sz="4000"/>
              <a:t> </a:t>
            </a:r>
            <a:r>
              <a:rPr lang="en-US" altLang="en-US" sz="4000"/>
              <a:t>технологиями</a:t>
            </a:r>
            <a:r>
              <a:rPr lang="en-US" altLang="ru-RU" sz="4000"/>
              <a:t>; </a:t>
            </a:r>
            <a:r>
              <a:rPr lang="en-US" altLang="en-US" sz="4000"/>
              <a:t>стимулировать</a:t>
            </a:r>
            <a:r>
              <a:rPr lang="en-US" altLang="ru-RU" sz="4000"/>
              <a:t> </a:t>
            </a:r>
            <a:r>
              <a:rPr lang="en-US" altLang="en-US" sz="4000"/>
              <a:t>активное</a:t>
            </a:r>
            <a:r>
              <a:rPr lang="en-US" altLang="ru-RU" sz="4000"/>
              <a:t> </a:t>
            </a:r>
            <a:r>
              <a:rPr lang="en-US" altLang="en-US" sz="4000"/>
              <a:t>использование</a:t>
            </a:r>
            <a:r>
              <a:rPr lang="en-US" altLang="ru-RU" sz="4000"/>
              <a:t> </a:t>
            </a:r>
            <a:r>
              <a:rPr lang="en-US" altLang="en-US" sz="4000"/>
              <a:t>ИКТ</a:t>
            </a:r>
            <a:r>
              <a:rPr lang="en-US" altLang="ru-RU" sz="4000"/>
              <a:t>, </a:t>
            </a:r>
            <a:r>
              <a:rPr lang="en-US" altLang="en-US" sz="4000"/>
              <a:t>повышать</a:t>
            </a:r>
            <a:r>
              <a:rPr lang="en-US" altLang="ru-RU" sz="4000"/>
              <a:t> </a:t>
            </a:r>
            <a:r>
              <a:rPr lang="en-US" altLang="en-US" sz="4000"/>
              <a:t>цифровую</a:t>
            </a:r>
            <a:r>
              <a:rPr lang="en-US" altLang="ru-RU" sz="4000"/>
              <a:t> </a:t>
            </a:r>
            <a:r>
              <a:rPr lang="en-US" altLang="en-US" sz="4000"/>
              <a:t>грамотность</a:t>
            </a:r>
            <a:r>
              <a:rPr lang="en-US" altLang="ru-RU" sz="4000"/>
              <a:t>,</a:t>
            </a:r>
          </a:p>
          <a:p>
            <a:r>
              <a:rPr lang="en-US" altLang="ru-RU" sz="4000"/>
              <a:t>-</a:t>
            </a:r>
            <a:r>
              <a:rPr lang="en-US" altLang="en-US" sz="4000"/>
              <a:t>организовать</a:t>
            </a:r>
            <a:r>
              <a:rPr lang="en-US" altLang="ru-RU" sz="4000"/>
              <a:t> </a:t>
            </a:r>
            <a:r>
              <a:rPr lang="en-US" altLang="en-US" sz="4000"/>
              <a:t>работу</a:t>
            </a:r>
            <a:r>
              <a:rPr lang="en-US" altLang="ru-RU" sz="4000"/>
              <a:t> </a:t>
            </a:r>
            <a:r>
              <a:rPr lang="en-US" altLang="en-US" sz="4000"/>
              <a:t>по</a:t>
            </a:r>
            <a:r>
              <a:rPr lang="en-US" altLang="ru-RU" sz="4000"/>
              <a:t> </a:t>
            </a:r>
            <a:r>
              <a:rPr lang="en-US" altLang="en-US" sz="4000"/>
              <a:t>выявлению</a:t>
            </a:r>
            <a:r>
              <a:rPr lang="en-US" altLang="ru-RU" sz="4000"/>
              <a:t> </a:t>
            </a:r>
            <a:r>
              <a:rPr lang="en-US" altLang="en-US" sz="4000"/>
              <a:t>профессиональных</a:t>
            </a:r>
            <a:r>
              <a:rPr lang="en-US" altLang="ru-RU" sz="4000"/>
              <a:t> </a:t>
            </a:r>
            <a:r>
              <a:rPr lang="en-US" altLang="en-US" sz="4000"/>
              <a:t>дефицитов</a:t>
            </a:r>
            <a:r>
              <a:rPr lang="en-US" altLang="ru-RU" sz="4000"/>
              <a:t> </a:t>
            </a:r>
            <a:r>
              <a:rPr lang="en-US" altLang="en-US" sz="4000"/>
              <a:t>и</a:t>
            </a:r>
            <a:r>
              <a:rPr lang="en-US" altLang="ru-RU" sz="4000"/>
              <a:t> </a:t>
            </a:r>
            <a:r>
              <a:rPr lang="" altLang="en-US" sz="4000"/>
              <a:t> </a:t>
            </a:r>
            <a:r>
              <a:rPr lang="en-US" altLang="en-US" sz="4000"/>
              <a:t>составлению</a:t>
            </a:r>
            <a:r>
              <a:rPr lang="en-US" altLang="ru-RU" sz="4000"/>
              <a:t> </a:t>
            </a:r>
            <a:r>
              <a:rPr lang="en-US" altLang="en-US" sz="4000"/>
              <a:t>индивидуальной</a:t>
            </a:r>
            <a:r>
              <a:rPr lang="en-US" altLang="ru-RU" sz="4000"/>
              <a:t> </a:t>
            </a:r>
            <a:r>
              <a:rPr lang="en-US" altLang="en-US" sz="4000"/>
              <a:t>траектории</a:t>
            </a:r>
            <a:r>
              <a:rPr lang="en-US" altLang="ru-RU" sz="4000"/>
              <a:t> </a:t>
            </a:r>
            <a:r>
              <a:rPr lang="en-US" altLang="en-US" sz="4000"/>
              <a:t>саморазвития</a:t>
            </a:r>
            <a:r>
              <a:rPr lang="en-US" altLang="ru-RU" sz="4000"/>
              <a:t> </a:t>
            </a:r>
            <a:r>
              <a:rPr lang="en-US" altLang="en-US" sz="4000"/>
              <a:t>ИОМ</a:t>
            </a:r>
            <a:r>
              <a:rPr lang="en-US" altLang="ru-RU" sz="4000"/>
              <a:t> </a:t>
            </a:r>
            <a:r>
              <a:rPr lang="en-US" altLang="en-US" sz="4000"/>
              <a:t>учителя</a:t>
            </a:r>
            <a:r>
              <a:rPr lang="en-US" altLang="ru-RU" sz="4000"/>
              <a:t>,</a:t>
            </a:r>
            <a:r>
              <a:rPr lang="" altLang="en-US" sz="4000"/>
              <a:t> </a:t>
            </a:r>
          </a:p>
          <a:p>
            <a:r>
              <a:rPr lang="en-US" altLang="ru-RU" sz="4000"/>
              <a:t>- </a:t>
            </a:r>
            <a:r>
              <a:rPr lang="en-US" altLang="en-US" sz="4000"/>
              <a:t>повышение</a:t>
            </a:r>
            <a:r>
              <a:rPr lang="en-US" altLang="ru-RU" sz="4000"/>
              <a:t> </a:t>
            </a:r>
            <a:r>
              <a:rPr lang="en-US" altLang="en-US" sz="4000"/>
              <a:t>компетенции</a:t>
            </a:r>
            <a:r>
              <a:rPr lang="en-US" altLang="ru-RU" sz="4000"/>
              <a:t>  </a:t>
            </a:r>
            <a:r>
              <a:rPr lang="en-US" altLang="en-US" sz="4000"/>
              <a:t>учителей</a:t>
            </a:r>
            <a:r>
              <a:rPr lang="en-US" altLang="ru-RU" sz="4000"/>
              <a:t> </a:t>
            </a:r>
            <a:r>
              <a:rPr lang="en-US" altLang="en-US" sz="4000"/>
              <a:t>начальных</a:t>
            </a:r>
            <a:r>
              <a:rPr lang="en-US" altLang="ru-RU" sz="4000"/>
              <a:t> </a:t>
            </a:r>
            <a:r>
              <a:rPr lang="en-US" altLang="en-US" sz="4000"/>
              <a:t>классов</a:t>
            </a:r>
            <a:r>
              <a:rPr lang="en-US" altLang="ru-RU" sz="4000"/>
              <a:t> </a:t>
            </a:r>
            <a:r>
              <a:rPr lang="en-US" altLang="en-US" sz="4000"/>
              <a:t>образовательных</a:t>
            </a:r>
            <a:r>
              <a:rPr lang="en-US" altLang="ru-RU" sz="4000"/>
              <a:t> </a:t>
            </a:r>
            <a:r>
              <a:rPr lang="en-US" altLang="en-US" sz="4000"/>
              <a:t>учреждений</a:t>
            </a:r>
            <a:r>
              <a:rPr lang="en-US" altLang="ru-RU" sz="4000"/>
              <a:t>  </a:t>
            </a:r>
            <a:r>
              <a:rPr lang="en-US" altLang="en-US" sz="4000"/>
              <a:t>Спасского</a:t>
            </a:r>
            <a:r>
              <a:rPr lang="en-US" altLang="ru-RU" sz="4000"/>
              <a:t> </a:t>
            </a:r>
            <a:r>
              <a:rPr lang="en-US" altLang="en-US" sz="4000"/>
              <a:t>муниципального</a:t>
            </a:r>
            <a:r>
              <a:rPr lang="en-US" altLang="ru-RU" sz="4000"/>
              <a:t> </a:t>
            </a:r>
            <a:r>
              <a:rPr lang="en-US" altLang="en-US" sz="4000"/>
              <a:t>района</a:t>
            </a:r>
            <a:r>
              <a:rPr lang="en-US" altLang="ru-RU" sz="4000"/>
              <a:t>  </a:t>
            </a:r>
            <a:r>
              <a:rPr lang="en-US" altLang="en-US" sz="4000"/>
              <a:t>в</a:t>
            </a:r>
            <a:r>
              <a:rPr lang="en-US" altLang="ru-RU" sz="4000"/>
              <a:t> </a:t>
            </a:r>
            <a:r>
              <a:rPr lang="en-US" altLang="en-US" sz="4000"/>
              <a:t>вопросах</a:t>
            </a:r>
            <a:r>
              <a:rPr lang="en-US" altLang="ru-RU" sz="4000"/>
              <a:t> </a:t>
            </a:r>
            <a:r>
              <a:rPr lang="en-US" altLang="en-US" sz="4000"/>
              <a:t>профилактики</a:t>
            </a:r>
            <a:r>
              <a:rPr lang="en-US" altLang="ru-RU" sz="4000"/>
              <a:t>  </a:t>
            </a:r>
            <a:r>
              <a:rPr lang="en-US" altLang="en-US" sz="4000"/>
              <a:t>неуспеваемости</a:t>
            </a:r>
            <a:r>
              <a:rPr lang="en-US" altLang="ru-RU" sz="4000"/>
              <a:t> </a:t>
            </a:r>
            <a:r>
              <a:rPr lang="en-US" altLang="en-US" sz="4000"/>
              <a:t>или</a:t>
            </a:r>
            <a:r>
              <a:rPr lang="en-US" altLang="ru-RU" sz="4000"/>
              <a:t> </a:t>
            </a:r>
            <a:r>
              <a:rPr lang="en-US" altLang="en-US" sz="4000"/>
              <a:t>слабого</a:t>
            </a:r>
            <a:r>
              <a:rPr lang="en-US" altLang="ru-RU" sz="4000"/>
              <a:t> </a:t>
            </a:r>
            <a:r>
              <a:rPr lang="en-US" altLang="en-US" sz="4000"/>
              <a:t>уровня</a:t>
            </a:r>
            <a:r>
              <a:rPr lang="en-US" altLang="ru-RU" sz="4000"/>
              <a:t> </a:t>
            </a:r>
            <a:r>
              <a:rPr lang="en-US" altLang="en-US" sz="4000"/>
              <a:t>подготовки</a:t>
            </a:r>
            <a:r>
              <a:rPr lang="en-US" altLang="ru-RU" sz="4000"/>
              <a:t> </a:t>
            </a:r>
            <a:r>
              <a:rPr lang="en-US" altLang="en-US" sz="4000"/>
              <a:t>обучающихся</a:t>
            </a:r>
            <a:r>
              <a:rPr lang="en-US" altLang="ru-RU" sz="4000"/>
              <a:t> </a:t>
            </a:r>
            <a:r>
              <a:rPr lang="en-US" altLang="en-US" sz="4000"/>
              <a:t>начальных</a:t>
            </a:r>
            <a:r>
              <a:rPr lang="en-US" altLang="ru-RU" sz="4000"/>
              <a:t> </a:t>
            </a:r>
            <a:r>
              <a:rPr lang="en-US" altLang="en-US" sz="4000"/>
              <a:t>классов</a:t>
            </a:r>
            <a:r>
              <a:rPr lang="en-US" altLang="ru-RU" sz="4000"/>
              <a:t> </a:t>
            </a:r>
            <a:r>
              <a:rPr lang="en-US" altLang="en-US" sz="4000"/>
              <a:t>по</a:t>
            </a:r>
            <a:r>
              <a:rPr lang="en-US" altLang="ru-RU" sz="4000"/>
              <a:t> </a:t>
            </a:r>
            <a:r>
              <a:rPr lang="en-US" altLang="en-US" sz="4000"/>
              <a:t>предметам</a:t>
            </a:r>
            <a:r>
              <a:rPr lang="en-US" altLang="ru-RU" sz="4000"/>
              <a:t>:  </a:t>
            </a:r>
            <a:r>
              <a:rPr lang="" altLang="en-US" sz="4000"/>
              <a:t>«</a:t>
            </a:r>
            <a:r>
              <a:rPr lang="en-US" altLang="en-US" sz="4000"/>
              <a:t>Математика</a:t>
            </a:r>
            <a:r>
              <a:rPr lang="" altLang="en-US" sz="4000"/>
              <a:t>»</a:t>
            </a:r>
            <a:r>
              <a:rPr lang="en-US" altLang="ru-RU" sz="4000"/>
              <a:t>, </a:t>
            </a:r>
            <a:r>
              <a:rPr lang="" altLang="en-US" sz="4000"/>
              <a:t>«</a:t>
            </a:r>
            <a:r>
              <a:rPr lang="en-US" altLang="en-US" sz="4000"/>
              <a:t>Русский</a:t>
            </a:r>
            <a:r>
              <a:rPr lang="en-US" altLang="ru-RU" sz="4000"/>
              <a:t> </a:t>
            </a:r>
            <a:r>
              <a:rPr lang="en-US" altLang="en-US" sz="4000"/>
              <a:t>язык</a:t>
            </a:r>
            <a:r>
              <a:rPr lang="" altLang="en-US" sz="4000"/>
              <a:t>»</a:t>
            </a:r>
            <a:r>
              <a:rPr lang="en-US" altLang="ru-RU" sz="4000"/>
              <a:t>, </a:t>
            </a:r>
            <a:r>
              <a:rPr lang="" altLang="en-US" sz="4000"/>
              <a:t>«</a:t>
            </a:r>
            <a:r>
              <a:rPr lang="en-US" altLang="en-US" sz="4000"/>
              <a:t>Окружающий</a:t>
            </a:r>
            <a:r>
              <a:rPr lang="en-US" altLang="ru-RU" sz="4000"/>
              <a:t> </a:t>
            </a:r>
            <a:r>
              <a:rPr lang="en-US" altLang="en-US" sz="4000"/>
              <a:t>мир</a:t>
            </a:r>
            <a:r>
              <a:rPr lang="" altLang="en-US" sz="4000"/>
              <a:t>»</a:t>
            </a:r>
            <a:r>
              <a:rPr lang="en-US" altLang="ru-RU" sz="4000"/>
              <a:t> </a:t>
            </a:r>
            <a:r>
              <a:rPr lang="en-US" altLang="en-US" sz="4000"/>
              <a:t>по</a:t>
            </a:r>
            <a:r>
              <a:rPr lang="en-US" altLang="ru-RU" sz="4000"/>
              <a:t> </a:t>
            </a:r>
            <a:r>
              <a:rPr lang="en-US" altLang="en-US" sz="4000"/>
              <a:t>западающим</a:t>
            </a:r>
            <a:r>
              <a:rPr lang="en-US" altLang="ru-RU" sz="4000"/>
              <a:t> </a:t>
            </a:r>
            <a:r>
              <a:rPr lang="en-US" altLang="en-US" sz="4000"/>
              <a:t>темам</a:t>
            </a:r>
            <a:r>
              <a:rPr lang="en-US" altLang="ru-RU" sz="4000"/>
              <a:t>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408112"/>
            <a:ext cx="11521440" cy="217781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МЕТОДИЧЕСКИЕ РЕКОМЕНДАЦИИ</a:t>
            </a:r>
            <a:br>
              <a:rPr lang="ru-RU" sz="3200" b="1" dirty="0"/>
            </a:br>
            <a:r>
              <a:rPr lang="ru-RU" sz="3200" b="1" dirty="0"/>
              <a:t>по организации обучения в 1 </a:t>
            </a:r>
            <a:r>
              <a:rPr lang="ru-RU" sz="3200" b="1" dirty="0" smtClean="0"/>
              <a:t>классе от </a:t>
            </a:r>
            <a:r>
              <a:rPr lang="ru-RU" sz="3200" b="1" dirty="0"/>
              <a:t>01.07.2025 № 03-1326</a:t>
            </a:r>
            <a:br>
              <a:rPr lang="ru-RU" sz="3200" b="1" dirty="0"/>
            </a:br>
            <a:r>
              <a:rPr lang="ru-RU" sz="3200" b="1" dirty="0"/>
              <a:t> 20 часов в неделю (было -21)</a:t>
            </a:r>
            <a:br>
              <a:rPr lang="ru-RU" sz="3200" b="1" dirty="0"/>
            </a:b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455204"/>
              </p:ext>
            </p:extLst>
          </p:nvPr>
        </p:nvGraphicFramePr>
        <p:xfrm>
          <a:off x="352128" y="2352328"/>
          <a:ext cx="11809392" cy="67687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65011">
                  <a:extLst>
                    <a:ext uri="{9D8B030D-6E8A-4147-A177-3AD203B41FA5}">
                      <a16:colId xmlns:a16="http://schemas.microsoft.com/office/drawing/2014/main" val="950041677"/>
                    </a:ext>
                  </a:extLst>
                </a:gridCol>
                <a:gridCol w="7444381">
                  <a:extLst>
                    <a:ext uri="{9D8B030D-6E8A-4147-A177-3AD203B41FA5}">
                      <a16:colId xmlns:a16="http://schemas.microsoft.com/office/drawing/2014/main" val="554345185"/>
                    </a:ext>
                  </a:extLst>
                </a:gridCol>
              </a:tblGrid>
              <a:tr h="4088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Требования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Реализация требований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6990175"/>
                  </a:ext>
                </a:extLst>
              </a:tr>
              <a:tr h="1264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Ступенчатый режим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Уроки ( сентябрь, октябрь) по 35 минут 3 урока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Уроки (ноябрь, декабрь) по 35 минут 4 урока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Уроки (январь – май)  45 минут по расписанию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7238938"/>
                  </a:ext>
                </a:extLst>
              </a:tr>
              <a:tr h="2547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Организация двигательной активности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>
                          <a:effectLst/>
                        </a:rPr>
                        <a:t>Уроки – ФЗК, свежий воздух, подвижные игры, мячи, скакалки, гимнастические палки, обручи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>
                          <a:effectLst/>
                        </a:rPr>
                        <a:t>Динамическая пауза – не менее 40 минут ( либо две перемены после 2 и 3 урока по 20 минут) , на улице, средняя подвижность, танцевальный час.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>
                          <a:effectLst/>
                        </a:rPr>
                        <a:t>Проведение физминуток на уроках обязательно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0515861"/>
                  </a:ext>
                </a:extLst>
              </a:tr>
              <a:tr h="2547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Контрольно-оценочная деятельность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 dirty="0">
                          <a:effectLst/>
                        </a:rPr>
                        <a:t>Только словесное оценивание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Учителям и родителям - проявлять этику, сдерживать негативные эмоции, убеждать, что всё будет хорошо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5740" algn="l"/>
                        </a:tabLst>
                      </a:pPr>
                      <a:r>
                        <a:rPr lang="ru-RU" sz="2000" dirty="0">
                          <a:effectLst/>
                        </a:rPr>
                        <a:t>По итогам адаптационного периода – мониторинг готовности к дальнейшему обучению, для тех, кто испытывает трудности – оказание помощи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515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424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285336"/>
              </p:ext>
            </p:extLst>
          </p:nvPr>
        </p:nvGraphicFramePr>
        <p:xfrm>
          <a:off x="208112" y="279266"/>
          <a:ext cx="12241360" cy="4017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4676">
                  <a:extLst>
                    <a:ext uri="{9D8B030D-6E8A-4147-A177-3AD203B41FA5}">
                      <a16:colId xmlns:a16="http://schemas.microsoft.com/office/drawing/2014/main" val="3436911478"/>
                    </a:ext>
                  </a:extLst>
                </a:gridCol>
                <a:gridCol w="7716684">
                  <a:extLst>
                    <a:ext uri="{9D8B030D-6E8A-4147-A177-3AD203B41FA5}">
                      <a16:colId xmlns:a16="http://schemas.microsoft.com/office/drawing/2014/main" val="2257694806"/>
                    </a:ext>
                  </a:extLst>
                </a:gridCol>
              </a:tblGrid>
              <a:tr h="4017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Планирование недельной нагрузки в условиях её уменьшения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Уроки ( сентябрь, октябрь) по 35 минут 3 урока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Уроки (ноябрь, декабрь) по 35 минут 4 урока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Сокращение уроков НЕ БОЛЕЕ 1 ЧАСУ В НЕДЕЛЮ ПО КАЖДОМУ ПРЕДМЕТУ (т.е. не сокращать каждый деть один и тот же урок). См. примерное распределение часов на стр. 9 метод рекомендаций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Использовать МЕТОДИКИ: динамичные, игровые, практико-ориентированные. Не ПЕРЕГРУЖАТЬ память.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Музыка и ИЗО – ( можно проводить 1 урок </a:t>
                      </a:r>
                      <a:r>
                        <a:rPr lang="ru-RU" sz="2000" dirty="0" err="1">
                          <a:effectLst/>
                        </a:rPr>
                        <a:t>интегрированно</a:t>
                      </a:r>
                      <a:r>
                        <a:rPr lang="ru-RU" sz="2000" dirty="0">
                          <a:effectLst/>
                        </a:rPr>
                        <a:t>, или чередовать 1 и 3 неделя музыка, 2 и 4 неделя – ИЗО, эти предметы можно интегрировать  на лит. чт. и икр мир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Технология - проводить через неделю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29395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37470"/>
              </p:ext>
            </p:extLst>
          </p:nvPr>
        </p:nvGraphicFramePr>
        <p:xfrm>
          <a:off x="208112" y="4656584"/>
          <a:ext cx="12241360" cy="4551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1337">
                  <a:extLst>
                    <a:ext uri="{9D8B030D-6E8A-4147-A177-3AD203B41FA5}">
                      <a16:colId xmlns:a16="http://schemas.microsoft.com/office/drawing/2014/main" val="55508030"/>
                    </a:ext>
                  </a:extLst>
                </a:gridCol>
                <a:gridCol w="9390023">
                  <a:extLst>
                    <a:ext uri="{9D8B030D-6E8A-4147-A177-3AD203B41FA5}">
                      <a16:colId xmlns:a16="http://schemas.microsoft.com/office/drawing/2014/main" val="3129160964"/>
                    </a:ext>
                  </a:extLst>
                </a:gridCol>
              </a:tblGrid>
              <a:tr h="4536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 и литературное чтение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 программе – русский – 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Лит. чт. –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Сокращение «сентябрь-октябрь» 1 раз в 2 недели : русский – до 4-х ч., лит чт. – до 3 ч.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Избегать сокращения объёма на звуковой анализ и моделирование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Не изучать на одном уроке 2  буквы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Оставить обобщающие уроки по группам букв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Не в большей мере, чем другие  сокращать период до введения букв и период написания букв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>
                          <a:effectLst/>
                        </a:rPr>
                        <a:t>Для прохождения в соответствии с планированием можно увеличить продолжительность периода по обучению грамоте с 20 до 23 недель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>
                          <a:effectLst/>
                        </a:rPr>
                        <a:t> Интенсивнее изучать материал в декабре-феврале,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>
                          <a:effectLst/>
                        </a:rPr>
                        <a:t>Литературное слушание – необходимый этап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>
                          <a:effectLst/>
                        </a:rPr>
                        <a:t>Интеграция с музыкой и ИЗО, учитывать связь: (слово-звук-краски), театрализация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2466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149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973228"/>
              </p:ext>
            </p:extLst>
          </p:nvPr>
        </p:nvGraphicFramePr>
        <p:xfrm>
          <a:off x="280120" y="534079"/>
          <a:ext cx="11881400" cy="4551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7493">
                  <a:extLst>
                    <a:ext uri="{9D8B030D-6E8A-4147-A177-3AD203B41FA5}">
                      <a16:colId xmlns:a16="http://schemas.microsoft.com/office/drawing/2014/main" val="4135918853"/>
                    </a:ext>
                  </a:extLst>
                </a:gridCol>
                <a:gridCol w="9113907">
                  <a:extLst>
                    <a:ext uri="{9D8B030D-6E8A-4147-A177-3AD203B41FA5}">
                      <a16:colId xmlns:a16="http://schemas.microsoft.com/office/drawing/2014/main" val="2642359743"/>
                    </a:ext>
                  </a:extLst>
                </a:gridCol>
              </a:tblGrid>
              <a:tr h="4410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 программе – 4 часа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Сокращение - 3 урока в неделю ( оптимизация за счёт опоры на </a:t>
                      </a:r>
                      <a:r>
                        <a:rPr lang="ru-RU" sz="2000" dirty="0" err="1">
                          <a:effectLst/>
                        </a:rPr>
                        <a:t>предшкольную</a:t>
                      </a:r>
                      <a:r>
                        <a:rPr lang="ru-RU" sz="2000" dirty="0">
                          <a:effectLst/>
                        </a:rPr>
                        <a:t> подготовку и во внеурочной деятельности)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Размер, форма количество – прогулки, экскурсии, игры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Пространственные отношения – экскурсия по школе, пришкольный участок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Сравнение без измерения  - практические занятия на прогулке, мерки, экскурсия в кабинет математики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Конструирование целого из частей – игры в кабинете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Установление и продолжение закономерности  -  игры в кабинете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Работа с таблицей – график дежурств, календарь ( составление и чтение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Устный счёт- обязателен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Список игр  Приложение 1 стр. 16 Рекомендаций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928191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275877"/>
              </p:ext>
            </p:extLst>
          </p:nvPr>
        </p:nvGraphicFramePr>
        <p:xfrm>
          <a:off x="460100" y="5362928"/>
          <a:ext cx="11881400" cy="4225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7493">
                  <a:extLst>
                    <a:ext uri="{9D8B030D-6E8A-4147-A177-3AD203B41FA5}">
                      <a16:colId xmlns:a16="http://schemas.microsoft.com/office/drawing/2014/main" val="2919758572"/>
                    </a:ext>
                  </a:extLst>
                </a:gridCol>
                <a:gridCol w="9113907">
                  <a:extLst>
                    <a:ext uri="{9D8B030D-6E8A-4147-A177-3AD203B41FA5}">
                      <a16:colId xmlns:a16="http://schemas.microsoft.com/office/drawing/2014/main" val="3300866428"/>
                    </a:ext>
                  </a:extLst>
                </a:gridCol>
              </a:tblGrid>
              <a:tr h="378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Окружающий мир -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 программе – 2 часа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Сокращение – 1  урок в неделю ( компенсируется содержание за счёт внеурочной деятельности, экскурсии, школьная жизнь, общение)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Парк, скверы, водоёмы, теплицы, музеи, исторические места, стадионы и др. объекты инфраструктуры  -  должны быть не просто прогулки, а целевые прогулки (занятия-наблюдения)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Чтение учителем художественных книг о природе, о труде людей, о стране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Опыты и мини-эксперименты 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Дидактические и ролевые игры -  (дети должны знать цель, игровое правило и игровое действие) Примеры игр в Приложении 2 стр. 18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marL="51117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9591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3654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908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6424" y="1081870"/>
            <a:ext cx="7251578" cy="1015663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Спасибо за работу!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2" y="6278104"/>
            <a:ext cx="12097345" cy="34510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28" y="2367941"/>
            <a:ext cx="5544616" cy="3598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2422154"/>
            <a:ext cx="6345357" cy="3817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0" y="2424430"/>
            <a:ext cx="6231255" cy="35871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985520"/>
            <a:ext cx="11521440" cy="1350010"/>
          </a:xfrm>
        </p:spPr>
        <p:txBody>
          <a:bodyPr anchor="t" anchorCtr="0"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Заседания методического объединения учителей начальных классов 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" y="2352040"/>
            <a:ext cx="5494655" cy="41344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75" y="5304790"/>
            <a:ext cx="5534025" cy="41516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етодическ</a:t>
            </a:r>
            <a:r>
              <a:rPr lang="ru-RU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ий 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детским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садом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школой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УУД</a:t>
            </a:r>
            <a:r>
              <a:rPr lang="" altLang="en-US" sz="3555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4270" y="2784475"/>
            <a:ext cx="5953125" cy="4465320"/>
          </a:xfrm>
          <a:prstGeom prst="rect">
            <a:avLst/>
          </a:prstGeom>
        </p:spPr>
      </p:pic>
      <p:pic>
        <p:nvPicPr>
          <p:cNvPr id="7" name="Изображение 1" descr="IMG_20250227_1357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745" y="5304790"/>
            <a:ext cx="5069840" cy="38030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244" y="2240280"/>
            <a:ext cx="6539110" cy="6336348"/>
          </a:xfrm>
        </p:spPr>
      </p:pic>
      <p:pic>
        <p:nvPicPr>
          <p:cNvPr id="4" name="Picture 2" descr="https://catherineasquithgallery.com/uploads/posts/2021-02/1613664472_32-p-fon-dlya-prezentatsii-odnotonnii-s-ramkoi-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" y="0"/>
            <a:ext cx="13727330" cy="1040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s://smolmetod2017.admin-smolensk.ru/files/656/gallery/detail/pelikan_167869759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7693" y="683854"/>
            <a:ext cx="1918910" cy="178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76" y="384493"/>
            <a:ext cx="6177647" cy="5986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184900" y="695960"/>
            <a:ext cx="5857240" cy="2696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6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Игнатьева Марина Анатольевна </a:t>
            </a:r>
            <a:r>
              <a:rPr lang="ru-RU" sz="336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учитель начальных классов </a:t>
            </a:r>
            <a:r>
              <a:rPr lang="ru-RU" sz="336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Санаторной  школы  интерната</a:t>
            </a:r>
            <a:r>
              <a:rPr lang="ru-RU" sz="3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  <a:endParaRPr lang="ru-RU" sz="3500" dirty="0"/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419" y="3864429"/>
            <a:ext cx="4821673" cy="5974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08280" y="6960870"/>
            <a:ext cx="7411720" cy="2158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6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Хренова Ксения Вадимовна </a:t>
            </a:r>
            <a:r>
              <a:rPr lang="ru-RU" sz="336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ctr"/>
            <a:r>
              <a:rPr lang="ru-RU" sz="336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Болгарской  средней школы №1»</a:t>
            </a:r>
          </a:p>
          <a:p>
            <a:pPr algn="ctr"/>
            <a:r>
              <a:rPr lang="ru-RU" sz="336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495" y="5056505"/>
            <a:ext cx="9058910" cy="42640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325" y="191973"/>
            <a:ext cx="11521440" cy="1600200"/>
          </a:xfrm>
        </p:spPr>
        <p:txBody>
          <a:bodyPr>
            <a:normAutofit/>
          </a:bodyPr>
          <a:lstStyle/>
          <a:p>
            <a:pPr algn="ctr"/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учебно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методический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комплекс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«Мои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первые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проекты»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3555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ru-RU" sz="355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0080" y="1416050"/>
            <a:ext cx="3325495" cy="443420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201160" y="1631950"/>
            <a:ext cx="7954010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Амукова Н.М., </a:t>
            </a: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учитель </a:t>
            </a: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МБОУ «Болгарская СОШ №2»,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Ахметзянова Э.А., учитель начальных классов МБОУ «Болгарская СОШ №1»,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Еремина Ю.Д., учитель начальных классов МБОУ «Трехозерская СОШ»,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Миассарова Гульнур Хасабулловна, учитель Искерязяпской СОШ.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Ганичева А.П.,</a:t>
            </a: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 учитель </a:t>
            </a:r>
            <a:r>
              <a:rPr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МБОУ «Болгарская СОШ №2».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>
          <a:xfrm>
            <a:off x="496600" y="2568302"/>
            <a:ext cx="11593288" cy="5443805"/>
          </a:xfrm>
          <a:prstGeom prst="rect">
            <a:avLst/>
          </a:prstGeom>
        </p:spPr>
        <p:txBody>
          <a:bodyPr vert="horz" lIns="0" tIns="64001" rIns="0" bIns="0" anchor="b">
            <a:noAutofit/>
          </a:bodyPr>
          <a:lstStyle/>
          <a:p>
            <a:pPr algn="ctr" defTabSz="1280160">
              <a:spcBef>
                <a:spcPct val="0"/>
              </a:spcBef>
              <a:defRPr/>
            </a:pPr>
            <a:endParaRPr lang="ru-RU" sz="67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017" y="1272208"/>
            <a:ext cx="10272754" cy="107721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Работе с одарёнными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детьми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рамках системы поддержки талантливых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детей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6395" y="6134100"/>
            <a:ext cx="11936730" cy="290893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- В</a:t>
            </a:r>
            <a:r>
              <a:rPr lang="en-US" altLang="en-US" sz="2000" b="1" dirty="0">
                <a:solidFill>
                  <a:schemeClr val="bg1"/>
                </a:solidFill>
              </a:rPr>
              <a:t>сероссийски</a:t>
            </a:r>
            <a:r>
              <a:rPr lang="ru-RU" altLang="en-US" sz="2000" b="1" dirty="0">
                <a:solidFill>
                  <a:schemeClr val="bg1"/>
                </a:solidFill>
              </a:rPr>
              <a:t>е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  <a:r>
              <a:rPr lang="en-US" altLang="en-US" sz="2000" b="1" dirty="0">
                <a:solidFill>
                  <a:schemeClr val="bg1"/>
                </a:solidFill>
              </a:rPr>
              <a:t>муниципальны</a:t>
            </a:r>
            <a:r>
              <a:rPr lang="ru-RU" altLang="en-US" sz="2000" b="1" dirty="0">
                <a:solidFill>
                  <a:schemeClr val="bg1"/>
                </a:solidFill>
              </a:rPr>
              <a:t>е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конкурс</a:t>
            </a:r>
            <a:r>
              <a:rPr lang="ru-RU" altLang="en-US" sz="2000" b="1" dirty="0">
                <a:solidFill>
                  <a:schemeClr val="bg1"/>
                </a:solidFill>
              </a:rPr>
              <a:t>ы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  <a:r>
              <a:rPr lang="en-US" altLang="en-US" sz="2000" b="1" dirty="0">
                <a:solidFill>
                  <a:schemeClr val="bg1"/>
                </a:solidFill>
              </a:rPr>
              <a:t>олимпиад</a:t>
            </a:r>
            <a:r>
              <a:rPr lang="ru-RU" altLang="en-US" sz="2000" b="1" dirty="0">
                <a:solidFill>
                  <a:schemeClr val="bg1"/>
                </a:solidFill>
              </a:rPr>
              <a:t>ы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РОЦ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  <a:r>
              <a:rPr lang="en-US" altLang="en-US" sz="2000" b="1" dirty="0">
                <a:solidFill>
                  <a:schemeClr val="bg1"/>
                </a:solidFill>
              </a:rPr>
              <a:t>предметны</a:t>
            </a:r>
            <a:r>
              <a:rPr lang="ru-RU" altLang="en-US" sz="2000" b="1" dirty="0">
                <a:solidFill>
                  <a:schemeClr val="bg1"/>
                </a:solidFill>
              </a:rPr>
              <a:t>е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недел</a:t>
            </a:r>
            <a:r>
              <a:rPr lang="ru-RU" altLang="en-US" sz="2000" b="1" dirty="0">
                <a:solidFill>
                  <a:schemeClr val="bg1"/>
                </a:solidFill>
              </a:rPr>
              <a:t>и;</a:t>
            </a:r>
            <a:endParaRPr lang="en-US" altLang="ru-RU" sz="2000" b="1" dirty="0">
              <a:solidFill>
                <a:schemeClr val="bg1"/>
              </a:solidFill>
            </a:endParaRPr>
          </a:p>
          <a:p>
            <a:pPr algn="just"/>
            <a:r>
              <a:rPr lang="ru-RU" altLang="en-US" sz="2000" b="1" dirty="0">
                <a:solidFill>
                  <a:schemeClr val="bg1"/>
                </a:solidFill>
              </a:rPr>
              <a:t>- </a:t>
            </a:r>
            <a:r>
              <a:rPr lang="en-US" altLang="en-US" sz="2000" b="1" dirty="0">
                <a:solidFill>
                  <a:schemeClr val="bg1"/>
                </a:solidFill>
              </a:rPr>
              <a:t>занятия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на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образовательных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платформах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</a:p>
          <a:p>
            <a:pPr algn="just"/>
            <a:r>
              <a:rPr lang="ru-RU" altLang="en-US" sz="2000" b="1" dirty="0">
                <a:solidFill>
                  <a:schemeClr val="bg1"/>
                </a:solidFill>
              </a:rPr>
              <a:t>-</a:t>
            </a:r>
            <a:r>
              <a:rPr lang="en-US" altLang="en-US" sz="2000" b="1" dirty="0">
                <a:solidFill>
                  <a:schemeClr val="bg1"/>
                </a:solidFill>
              </a:rPr>
              <a:t>участие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в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творческих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конкурсах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рисунков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  <a:r>
              <a:rPr lang="en-US" altLang="en-US" sz="2000" b="1" dirty="0">
                <a:solidFill>
                  <a:schemeClr val="bg1"/>
                </a:solidFill>
              </a:rPr>
              <a:t>поделок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и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фотографий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  <a:r>
              <a:rPr lang="en-US" altLang="en-US" sz="2000" b="1" dirty="0">
                <a:solidFill>
                  <a:schemeClr val="bg1"/>
                </a:solidFill>
              </a:rPr>
              <a:t>шашечных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турнирах</a:t>
            </a:r>
            <a:r>
              <a:rPr lang="ru-RU" altLang="en-US" sz="2000" b="1" dirty="0">
                <a:solidFill>
                  <a:schemeClr val="bg1"/>
                </a:solidFill>
              </a:rPr>
              <a:t>;</a:t>
            </a:r>
          </a:p>
          <a:p>
            <a:pPr algn="just"/>
            <a:endParaRPr lang="ru-RU" altLang="en-US" sz="2000" b="1" dirty="0">
              <a:solidFill>
                <a:schemeClr val="bg1"/>
              </a:solidFill>
            </a:endParaRPr>
          </a:p>
          <a:p>
            <a:pPr algn="just"/>
            <a:r>
              <a:rPr lang="ru-RU" altLang="en-US" sz="2000" b="1" dirty="0">
                <a:solidFill>
                  <a:schemeClr val="bg1"/>
                </a:solidFill>
              </a:rPr>
              <a:t>- </a:t>
            </a:r>
            <a:r>
              <a:rPr lang="en-US" altLang="en-US" sz="2000" b="1" dirty="0">
                <a:solidFill>
                  <a:schemeClr val="bg1"/>
                </a:solidFill>
              </a:rPr>
              <a:t>интернет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олимпиад</a:t>
            </a:r>
            <a:r>
              <a:rPr lang="ru-RU" altLang="en-US" sz="2000" b="1" dirty="0">
                <a:solidFill>
                  <a:schemeClr val="bg1"/>
                </a:solidFill>
              </a:rPr>
              <a:t>ы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и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марафон</a:t>
            </a:r>
            <a:r>
              <a:rPr lang="ru-RU" altLang="en-US" sz="2000" b="1" dirty="0">
                <a:solidFill>
                  <a:schemeClr val="bg1"/>
                </a:solidFill>
              </a:rPr>
              <a:t>ы</a:t>
            </a:r>
          </a:p>
          <a:p>
            <a:pPr algn="just"/>
            <a:r>
              <a:rPr lang="ru-RU" altLang="en-US" sz="2000" b="1" dirty="0">
                <a:solidFill>
                  <a:schemeClr val="bg1"/>
                </a:solidFill>
              </a:rPr>
              <a:t>- м</a:t>
            </a:r>
            <a:r>
              <a:rPr lang="en-US" altLang="en-US" sz="2000" b="1" dirty="0">
                <a:solidFill>
                  <a:schemeClr val="bg1"/>
                </a:solidFill>
              </a:rPr>
              <a:t>униципальн</a:t>
            </a:r>
            <a:r>
              <a:rPr lang="ru-RU" altLang="en-US" sz="2000" b="1" dirty="0">
                <a:solidFill>
                  <a:schemeClr val="bg1"/>
                </a:solidFill>
              </a:rPr>
              <a:t>ая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Научно</a:t>
            </a:r>
            <a:r>
              <a:rPr lang="en-US" altLang="ru-RU" sz="2000" b="1" dirty="0">
                <a:solidFill>
                  <a:schemeClr val="bg1"/>
                </a:solidFill>
              </a:rPr>
              <a:t>-</a:t>
            </a:r>
            <a:r>
              <a:rPr lang="en-US" altLang="en-US" sz="2000" b="1" dirty="0">
                <a:solidFill>
                  <a:schemeClr val="bg1"/>
                </a:solidFill>
              </a:rPr>
              <a:t>практическ</a:t>
            </a:r>
            <a:r>
              <a:rPr lang="ru-RU" altLang="en-US" sz="2000" b="1" dirty="0">
                <a:solidFill>
                  <a:schemeClr val="bg1"/>
                </a:solidFill>
              </a:rPr>
              <a:t>ая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конференци</a:t>
            </a:r>
            <a:r>
              <a:rPr lang="ru-RU" altLang="en-US" sz="2000" b="1" dirty="0">
                <a:solidFill>
                  <a:schemeClr val="bg1"/>
                </a:solidFill>
              </a:rPr>
              <a:t>я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исследовательских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работ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" altLang="en-US" sz="2000" b="1" dirty="0">
                <a:solidFill>
                  <a:schemeClr val="bg1"/>
                </a:solidFill>
              </a:rPr>
              <a:t>«</a:t>
            </a:r>
            <a:r>
              <a:rPr lang="en-US" altLang="en-US" sz="2000" b="1" dirty="0">
                <a:solidFill>
                  <a:schemeClr val="bg1"/>
                </a:solidFill>
              </a:rPr>
              <a:t>Старт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в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науку</a:t>
            </a:r>
            <a:r>
              <a:rPr lang="" altLang="en-US" sz="2000" b="1" dirty="0">
                <a:solidFill>
                  <a:schemeClr val="bg1"/>
                </a:solidFill>
              </a:rPr>
              <a:t>»</a:t>
            </a:r>
            <a:r>
              <a:rPr lang="en-US" altLang="ru-RU" sz="2000" b="1" dirty="0">
                <a:solidFill>
                  <a:schemeClr val="bg1"/>
                </a:solidFill>
              </a:rPr>
              <a:t> (</a:t>
            </a:r>
            <a:r>
              <a:rPr lang="en-US" altLang="en-US" sz="2000" b="1" dirty="0">
                <a:solidFill>
                  <a:schemeClr val="bg1"/>
                </a:solidFill>
              </a:rPr>
              <a:t>номинации</a:t>
            </a:r>
            <a:r>
              <a:rPr lang="en-US" altLang="ru-RU" sz="2000" b="1" dirty="0">
                <a:solidFill>
                  <a:schemeClr val="bg1"/>
                </a:solidFill>
              </a:rPr>
              <a:t>: </a:t>
            </a:r>
            <a:r>
              <a:rPr lang="en-US" altLang="en-US" sz="2000" b="1" dirty="0">
                <a:solidFill>
                  <a:schemeClr val="bg1"/>
                </a:solidFill>
              </a:rPr>
              <a:t>исследовательская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работа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" altLang="en-US" sz="2000" b="1" dirty="0">
                <a:solidFill>
                  <a:schemeClr val="bg1"/>
                </a:solidFill>
              </a:rPr>
              <a:t>«</a:t>
            </a:r>
            <a:r>
              <a:rPr lang="en-US" altLang="en-US" sz="2000" b="1" dirty="0">
                <a:solidFill>
                  <a:schemeClr val="bg1"/>
                </a:solidFill>
              </a:rPr>
              <a:t>Окружающий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мир</a:t>
            </a:r>
            <a:r>
              <a:rPr lang="" altLang="en-US" sz="2000" b="1" dirty="0">
                <a:solidFill>
                  <a:schemeClr val="bg1"/>
                </a:solidFill>
              </a:rPr>
              <a:t>»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  <a:r>
              <a:rPr lang="en-US" altLang="en-US" sz="2000" b="1" dirty="0">
                <a:solidFill>
                  <a:schemeClr val="bg1"/>
                </a:solidFill>
              </a:rPr>
              <a:t>исследовательская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работа</a:t>
            </a:r>
            <a:r>
              <a:rPr lang="en-US" altLang="ru-RU" sz="2000" b="1" dirty="0">
                <a:solidFill>
                  <a:schemeClr val="bg1"/>
                </a:solidFill>
              </a:rPr>
              <a:t>: </a:t>
            </a:r>
            <a:r>
              <a:rPr lang="" altLang="en-US" sz="2000" b="1" dirty="0">
                <a:solidFill>
                  <a:schemeClr val="bg1"/>
                </a:solidFill>
              </a:rPr>
              <a:t>«</a:t>
            </a:r>
            <a:r>
              <a:rPr lang="en-US" altLang="en-US" sz="2000" b="1" dirty="0">
                <a:solidFill>
                  <a:schemeClr val="bg1"/>
                </a:solidFill>
              </a:rPr>
              <a:t>Робототехника</a:t>
            </a:r>
            <a:r>
              <a:rPr lang="" altLang="en-US" sz="2000" b="1" dirty="0">
                <a:solidFill>
                  <a:schemeClr val="bg1"/>
                </a:solidFill>
              </a:rPr>
              <a:t>»</a:t>
            </a:r>
            <a:r>
              <a:rPr lang="en-US" altLang="ru-RU" sz="2000" b="1" dirty="0">
                <a:solidFill>
                  <a:schemeClr val="bg1"/>
                </a:solidFill>
              </a:rPr>
              <a:t>, </a:t>
            </a:r>
            <a:r>
              <a:rPr lang="en-US" altLang="en-US" sz="2000" b="1" dirty="0">
                <a:solidFill>
                  <a:schemeClr val="bg1"/>
                </a:solidFill>
              </a:rPr>
              <a:t>исследовательская</a:t>
            </a:r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</a:rPr>
              <a:t>работа</a:t>
            </a:r>
            <a:r>
              <a:rPr lang="en-US" altLang="ru-RU" sz="2000" b="1" dirty="0">
                <a:solidFill>
                  <a:schemeClr val="bg1"/>
                </a:solidFill>
              </a:rPr>
              <a:t>: </a:t>
            </a:r>
            <a:r>
              <a:rPr lang="en-US" altLang="en-US" sz="2000" b="1" dirty="0">
                <a:solidFill>
                  <a:schemeClr val="bg1"/>
                </a:solidFill>
              </a:rPr>
              <a:t>экология</a:t>
            </a:r>
            <a:r>
              <a:rPr lang="" altLang="en-US" sz="2000" b="1" dirty="0">
                <a:solidFill>
                  <a:schemeClr val="bg1"/>
                </a:solidFill>
              </a:rPr>
              <a:t>»</a:t>
            </a:r>
            <a:r>
              <a:rPr lang="en-US" altLang="ru-RU" sz="2000" b="1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ru-RU" alt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25" y="2352040"/>
            <a:ext cx="4683125" cy="351282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735" y="2349500"/>
            <a:ext cx="4812030" cy="3609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8780" y="449214"/>
            <a:ext cx="12521479" cy="58477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0080" y="449533"/>
            <a:ext cx="11305336" cy="124733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 </a:t>
            </a: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4 класс</a:t>
            </a:r>
            <a:b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40080" y="1272208"/>
            <a:ext cx="11521440" cy="7513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Принимали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158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     %)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146 + 12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санаторная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=158  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ru-RU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справившихся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–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Болгарская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санаторная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Трехозерской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Болгарская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Бураковская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району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68,35% (2024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- 61,95%)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-67,21% 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Текущие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соответствуют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оценкам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82,28% (83,33%) 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- 78,8) (130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100% -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Никольской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Бураковской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Кузнечихинской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Кимовской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Рязяпской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школах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endParaRPr lang="en-US" alt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Понизили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–12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учеников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2024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.-17 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учеников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Санаторной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интернат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1 - 2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– 6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Трёхозёрской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-2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Бураковская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Самый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процент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- 86,71% 80,16%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- 85,63%) -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распознавать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грамматические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учетом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совокупности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выявленных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признаков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относить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определенной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основных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частей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распознавать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глаголы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распознавать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контексту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подбирать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слову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близкие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значению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синонимы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- 85,44%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классифицировать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согласные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характеризовать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русского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согласные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звонкие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глухие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-78,48%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- 85,87%)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- 84,41%)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Самый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низкий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процент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42,41%  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прошлом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32,07%):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Соблюдать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изученные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орфографические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пунктуационные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нормы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Никольская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- 14,26%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Кузнечихинская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20%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Иске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Рязяпская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-33,33%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0%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Санаторная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интернат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25% (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8,33%) </a:t>
            </a: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8780" y="385046"/>
            <a:ext cx="12521479" cy="107721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ВПР 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Математика 4 класс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6956" y="1488232"/>
            <a:ext cx="12262700" cy="7785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163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(96,3%)</a:t>
            </a:r>
          </a:p>
          <a:p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району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74,24% 8,31%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- 68,31%)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79,66%)</a:t>
            </a:r>
          </a:p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Кимовская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100%</a:t>
            </a: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70%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ОУ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Трехозерская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- 83,34%</a:t>
            </a:r>
          </a:p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Рязяпской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66,67%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-100%)</a:t>
            </a: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Бураковская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85,72%</a:t>
            </a: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–77,77%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-78,57%)</a:t>
            </a:r>
          </a:p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1 -71,43%</a:t>
            </a:r>
          </a:p>
          <a:p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Текущие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оценкам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129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учкников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-79,14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- 80,33%)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74,46%)</a:t>
            </a:r>
          </a:p>
          <a:p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подтвердили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Кузнечихинская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Никольской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Рязяпской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Трехозерской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Понизили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сравнению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оценкой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–10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6,13%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- 6,66%):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2- 5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1; </a:t>
            </a:r>
          </a:p>
          <a:p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24 (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-21)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14.=,72%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- 18,88%):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Полянская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4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12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арифметические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числами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числовыми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выражениями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вычитание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умножение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однозначных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двузначных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трехзначных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сводимых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действиям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нулем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числом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ОУ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- 96,93%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-93,99%) 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- 93,95%)  </a:t>
            </a:r>
          </a:p>
          <a:p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100 %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наблюдаем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ОУ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Полянской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Никольской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Кимовской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Кузнечихинская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Трехозерской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Бураковской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10,93% (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19,44%): </a:t>
            </a:r>
          </a:p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текстовые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1–3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заданных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-3,68% (0% -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Иске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Рязяпской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Кузнечихинской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Кимовской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Трехозерской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Полянской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школах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Антоновской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8,3% .</a:t>
            </a:r>
          </a:p>
          <a:p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8780" y="385046"/>
            <a:ext cx="12521479" cy="58477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ВПР Окружающий мир 4 класс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416224"/>
            <a:ext cx="11881320" cy="800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Принимали участие – 139 уч-ся (79,4%) 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Доля учащихся, не справившихся  с работой  в районе – 0% (РТ- 0,28%):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району – 83,46% (было - 72,72%) (РТ-84,25%)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 качество в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Кимовской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Иске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Рязяпской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80%: в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БСОШ №2 (97,36%),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Бураковской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(83%), БСОШ №1 – 82,85%,   Санаторной школах (83,3%).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Текущие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 соответствуют оценкам на ВПР всего 120 уч.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-86,33% (было 80%), РТ – 76,43%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них на   100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подтвердили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в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Кимовской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Иске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Рязяпской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Кузнечихинской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школах.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Несоответствие наблюдается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в:</a:t>
            </a:r>
            <a:r>
              <a:rPr lang="ru-RU" sz="20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Понизили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Никольская СОШ (1), БСОШ №1 – 3, БСОШ №2 -4,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Бураковская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-2,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Трехозерская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 ученика.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Самый высокий процент выполнения заданий  93,17%(РТ- 93,93%):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Использовать различные источники информации об обществе для поиска и извлечения информации, ответов на вопросы 100% выполнения – все школы, кроме БСОШ №1 (94,29%), БСОШ №2 (97,37%), Антоновской (85,71%).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Самый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низкий процент выполнения 12,5% (было-15,24%) (РТ – 21,94%):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Проводить по предложенному (самостоятельно составленному) плану или выдвинутому предположению несложные наблюдения, опыты с объектами природы с использованием простейшего лабораторного оборудования и измерительных приборов, следуя правилам безопасного труда. Создавать по заданному плану собственные развернутые высказывания (0% в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Кимовской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Иске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Рязяпской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школах). Никольская СОШ – 7,14%,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Кузнечихинская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ООШ- 10%, БСОШ №1- 12,86%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1405</Words>
  <Application>Microsoft Office PowerPoint</Application>
  <PresentationFormat>A3 (297x420 мм)</PresentationFormat>
  <Paragraphs>153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SimSun</vt:lpstr>
      <vt:lpstr>Bookman Old Style</vt:lpstr>
      <vt:lpstr>Calibri</vt:lpstr>
      <vt:lpstr>Constantia</vt:lpstr>
      <vt:lpstr>Symbol</vt:lpstr>
      <vt:lpstr>Times New Roman</vt:lpstr>
      <vt:lpstr>Wingdings</vt:lpstr>
      <vt:lpstr>Wingdings 2</vt:lpstr>
      <vt:lpstr>Поток</vt:lpstr>
      <vt:lpstr>Презентация PowerPoint</vt:lpstr>
      <vt:lpstr>Заседания методического объединения учителей начальных классов </vt:lpstr>
      <vt:lpstr>Методический  диалог «Преемственность между детским садом и школой как основа формирования УУД»</vt:lpstr>
      <vt:lpstr>Презентация PowerPoint</vt:lpstr>
      <vt:lpstr>учебно-методический комплекс «Мои первые проекты»,  </vt:lpstr>
      <vt:lpstr>Презентация PowerPoint</vt:lpstr>
      <vt:lpstr>ВПР  русский язык 4 класс </vt:lpstr>
      <vt:lpstr>Презентация PowerPoint</vt:lpstr>
      <vt:lpstr>Презентация PowerPoint</vt:lpstr>
      <vt:lpstr>Рекомендации: </vt:lpstr>
      <vt:lpstr>Рекомендации: </vt:lpstr>
      <vt:lpstr>задачи на 2025- 2026 учебный год:</vt:lpstr>
      <vt:lpstr>МЕТОДИЧЕСКИЕ РЕКОМЕНДАЦИИ по организации обучения в 1 классе от 01.07.2025 № 03-1326  20 часов в неделю (было -21)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Никитина СА</cp:lastModifiedBy>
  <cp:revision>562</cp:revision>
  <cp:lastPrinted>2021-08-25T08:47:00Z</cp:lastPrinted>
  <dcterms:created xsi:type="dcterms:W3CDTF">2018-01-22T09:24:00Z</dcterms:created>
  <dcterms:modified xsi:type="dcterms:W3CDTF">2025-08-22T13:06:08Z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5F7771D80D1445CFBEE48AF56DA5004F_13</vt:lpwstr>
  </property>
  <property fmtid="{D5CDD505-2E9C-101B-9397-08002B2CF9AE}" pid="3" name="KSOProductBuildVer">
    <vt:lpwstr>1049-12.2.0.21931</vt:lpwstr>
  </property>
</Properties>
</file>